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tags/tag1.xml" ContentType="application/vnd.openxmlformats-officedocument.presentationml.tags+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sldIdLst>
    <p:sldId id="257" r:id="rId5"/>
    <p:sldId id="356" r:id="rId6"/>
    <p:sldId id="326" r:id="rId7"/>
    <p:sldId id="301" r:id="rId8"/>
    <p:sldId id="335" r:id="rId9"/>
    <p:sldId id="350" r:id="rId10"/>
    <p:sldId id="355" r:id="rId11"/>
    <p:sldId id="357" r:id="rId12"/>
    <p:sldId id="314" r:id="rId13"/>
    <p:sldId id="331" r:id="rId14"/>
    <p:sldId id="336" r:id="rId15"/>
    <p:sldId id="300" r:id="rId16"/>
    <p:sldId id="268" r:id="rId17"/>
    <p:sldId id="352" r:id="rId18"/>
    <p:sldId id="348" r:id="rId19"/>
    <p:sldId id="325" r:id="rId20"/>
    <p:sldId id="349" r:id="rId21"/>
    <p:sldId id="351" r:id="rId22"/>
    <p:sldId id="263" r:id="rId23"/>
    <p:sldId id="330" r:id="rId24"/>
    <p:sldId id="316" r:id="rId25"/>
    <p:sldId id="332" r:id="rId26"/>
    <p:sldId id="338" r:id="rId27"/>
    <p:sldId id="339" r:id="rId28"/>
    <p:sldId id="340" r:id="rId29"/>
    <p:sldId id="345" r:id="rId30"/>
    <p:sldId id="341" r:id="rId31"/>
    <p:sldId id="343" r:id="rId32"/>
    <p:sldId id="320" r:id="rId33"/>
    <p:sldId id="334" r:id="rId34"/>
    <p:sldId id="318" r:id="rId35"/>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vek Aggarwal" initials="VA" lastIdx="1" clrIdx="0">
    <p:extLst>
      <p:ext uri="{19B8F6BF-5375-455C-9EA6-DF929625EA0E}">
        <p15:presenceInfo xmlns:p15="http://schemas.microsoft.com/office/powerpoint/2012/main" userId="S-1-5-21-3987594245-2617668953-2445150210-126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79" autoAdjust="0"/>
    <p:restoredTop sz="94660"/>
  </p:normalViewPr>
  <p:slideViewPr>
    <p:cSldViewPr snapToGrid="0">
      <p:cViewPr varScale="1">
        <p:scale>
          <a:sx n="62" d="100"/>
          <a:sy n="62" d="100"/>
        </p:scale>
        <p:origin x="836" y="48"/>
      </p:cViewPr>
      <p:guideLst/>
    </p:cSldViewPr>
  </p:slideViewPr>
  <p:notesTextViewPr>
    <p:cViewPr>
      <p:scale>
        <a:sx n="1" d="1"/>
        <a:sy n="1" d="1"/>
      </p:scale>
      <p:origin x="0" y="0"/>
    </p:cViewPr>
  </p:notesTextViewPr>
  <p:sorterViewPr>
    <p:cViewPr>
      <p:scale>
        <a:sx n="100" d="100"/>
        <a:sy n="100" d="100"/>
      </p:scale>
      <p:origin x="0" y="-712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infoedge-my.sharepoint.com/personal/vivek_aggarwal_infoedge_com/Documents/Desktop/Pitch%20for%20Nalanda/IEIL%20Back%20up%20workings.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Chart%20in%20Microsoft%20PowerPoint"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mayank.bhardwaj\Work\2.%20Adhoc\10.%20Deck_Slides\Slide%20for%20board%20deck_2.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mayank.bhardwaj\Work\2.%20Adhoc\10.%20Deck_Slides\Slide%20for%20board%20deck_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1" Type="http://schemas.openxmlformats.org/officeDocument/2006/relationships/oleObject" Target="https://infoedge-my.sharepoint.com/personal/maneesh_infoedge_com/Documents/Desktop/new%20lauch%20market%20spends%20and%2099share%20working.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https://infoedge-my.sharepoint.com/personal/maneesh_infoedge_com/Documents/Desktop/new%20lauch%20market%20spends%20and%2099share%20working.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'Cash EBITDA with zwayaChart (3'!$B$52</c:f>
              <c:strCache>
                <c:ptCount val="1"/>
                <c:pt idx="0">
                  <c:v>Billing ( Rs Cr)</c:v>
                </c:pt>
              </c:strCache>
            </c:strRef>
          </c:tx>
          <c:spPr>
            <a:solidFill>
              <a:schemeClr val="accent1">
                <a:lumMod val="60000"/>
                <a:lumOff val="40000"/>
              </a:schemeClr>
            </a:solidFill>
            <a:ln>
              <a:solidFill>
                <a:schemeClr val="accent1">
                  <a:lumMod val="20000"/>
                  <a:lumOff val="80000"/>
                </a:schemeClr>
              </a:solidFill>
            </a:ln>
            <a:effectLst/>
          </c:spPr>
          <c:invertIfNegative val="0"/>
          <c:cat>
            <c:numRef>
              <c:f>'Cash EBITDA with zwayaChart (3'!$A$53:$A$62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'Cash EBITDA with zwayaChart (3'!$B$53:$B$62</c:f>
              <c:numCache>
                <c:formatCode>_(* #,##0.0_);_(* \(#,##0.0\);_(* "-"??_);_(@_)</c:formatCode>
                <c:ptCount val="10"/>
                <c:pt idx="0">
                  <c:v>333.92005853099994</c:v>
                </c:pt>
                <c:pt idx="1">
                  <c:v>383.96872715199981</c:v>
                </c:pt>
                <c:pt idx="2">
                  <c:v>479.83590352899989</c:v>
                </c:pt>
                <c:pt idx="3">
                  <c:v>553.49959380099995</c:v>
                </c:pt>
                <c:pt idx="4">
                  <c:v>632.90680261116836</c:v>
                </c:pt>
                <c:pt idx="5">
                  <c:v>707.89633699414412</c:v>
                </c:pt>
                <c:pt idx="6">
                  <c:v>847.54037183830167</c:v>
                </c:pt>
                <c:pt idx="7">
                  <c:v>915.57058451947523</c:v>
                </c:pt>
                <c:pt idx="8">
                  <c:v>832.00387237470841</c:v>
                </c:pt>
                <c:pt idx="9">
                  <c:v>1455.3759122732399</c:v>
                </c:pt>
              </c:numCache>
            </c:numRef>
          </c:val>
          <c:extLst>
            <c:ext xmlns:c16="http://schemas.microsoft.com/office/drawing/2014/chart" uri="{C3380CC4-5D6E-409C-BE32-E72D297353CC}">
              <c16:uniqueId val="{00000000-43AD-4823-B953-EFC7CE65C4B0}"/>
            </c:ext>
          </c:extLst>
        </c:ser>
        <c:ser>
          <c:idx val="1"/>
          <c:order val="1"/>
          <c:tx>
            <c:strRef>
              <c:f>'Cash EBITDA with zwayaChart (3'!$C$52</c:f>
              <c:strCache>
                <c:ptCount val="1"/>
              </c:strCache>
            </c:strRef>
          </c:tx>
          <c:spPr>
            <a:pattFill prst="trellis">
              <a:fgClr>
                <a:schemeClr val="accent1">
                  <a:lumMod val="75000"/>
                </a:schemeClr>
              </a:fgClr>
              <a:bgClr>
                <a:schemeClr val="bg1"/>
              </a:bgClr>
            </a:pattFill>
            <a:ln>
              <a:noFill/>
            </a:ln>
            <a:effectLst/>
          </c:spPr>
          <c:invertIfNegative val="0"/>
          <c:cat>
            <c:numRef>
              <c:f>'Cash EBITDA with zwayaChart (3'!$A$53:$A$62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'Cash EBITDA with zwayaChart (3'!$C$53:$C$62</c:f>
              <c:numCache>
                <c:formatCode>General</c:formatCode>
                <c:ptCount val="10"/>
              </c:numCache>
            </c:numRef>
          </c:val>
          <c:extLst>
            <c:ext xmlns:c16="http://schemas.microsoft.com/office/drawing/2014/chart" uri="{C3380CC4-5D6E-409C-BE32-E72D297353CC}">
              <c16:uniqueId val="{00000001-43AD-4823-B953-EFC7CE65C4B0}"/>
            </c:ext>
          </c:extLst>
        </c:ser>
        <c:dLbls>
          <c:showLegendKey val="0"/>
          <c:showVal val="0"/>
          <c:showCatName val="0"/>
          <c:showSerName val="0"/>
          <c:showPercent val="0"/>
          <c:showBubbleSize val="0"/>
        </c:dLbls>
        <c:gapWidth val="219"/>
        <c:overlap val="-27"/>
        <c:axId val="1527900303"/>
        <c:axId val="1527903215"/>
      </c:barChart>
      <c:lineChart>
        <c:grouping val="standard"/>
        <c:varyColors val="0"/>
        <c:ser>
          <c:idx val="2"/>
          <c:order val="2"/>
          <c:tx>
            <c:strRef>
              <c:f>'Cash EBITDA with zwayaChart (3'!$D$52</c:f>
              <c:strCache>
                <c:ptCount val="1"/>
                <c:pt idx="0">
                  <c:v>EBITDA %</c:v>
                </c:pt>
              </c:strCache>
            </c:strRef>
          </c:tx>
          <c:spPr>
            <a:ln w="28575" cap="rnd">
              <a:solidFill>
                <a:schemeClr val="accent3"/>
              </a:solidFill>
              <a:prstDash val="sysDot"/>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'Cash EBITDA with zwayaChart (3'!$A$53:$A$62</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'Cash EBITDA with zwayaChart (3'!$D$53:$D$62</c:f>
              <c:numCache>
                <c:formatCode>0.0%</c:formatCode>
                <c:ptCount val="10"/>
                <c:pt idx="0">
                  <c:v>0.4926232734166659</c:v>
                </c:pt>
                <c:pt idx="1">
                  <c:v>0.50610919618881312</c:v>
                </c:pt>
                <c:pt idx="2" formatCode="0.00%">
                  <c:v>0.5124627909825028</c:v>
                </c:pt>
                <c:pt idx="3">
                  <c:v>0.51928329298205711</c:v>
                </c:pt>
                <c:pt idx="4">
                  <c:v>0.53988025889708013</c:v>
                </c:pt>
                <c:pt idx="5">
                  <c:v>0.5620360415581509</c:v>
                </c:pt>
                <c:pt idx="6">
                  <c:v>0.54658475099418014</c:v>
                </c:pt>
                <c:pt idx="7">
                  <c:v>0.55595272892501024</c:v>
                </c:pt>
                <c:pt idx="8">
                  <c:v>0.54663752328987658</c:v>
                </c:pt>
                <c:pt idx="9">
                  <c:v>0.58901355532918753</c:v>
                </c:pt>
              </c:numCache>
            </c:numRef>
          </c:val>
          <c:smooth val="0"/>
          <c:extLst>
            <c:ext xmlns:c16="http://schemas.microsoft.com/office/drawing/2014/chart" uri="{C3380CC4-5D6E-409C-BE32-E72D297353CC}">
              <c16:uniqueId val="{00000002-43AD-4823-B953-EFC7CE65C4B0}"/>
            </c:ext>
          </c:extLst>
        </c:ser>
        <c:dLbls>
          <c:showLegendKey val="0"/>
          <c:showVal val="0"/>
          <c:showCatName val="0"/>
          <c:showSerName val="0"/>
          <c:showPercent val="0"/>
          <c:showBubbleSize val="0"/>
        </c:dLbls>
        <c:marker val="1"/>
        <c:smooth val="0"/>
        <c:axId val="1527905711"/>
        <c:axId val="1527905295"/>
      </c:lineChart>
      <c:catAx>
        <c:axId val="15279003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527903215"/>
        <c:crosses val="autoZero"/>
        <c:auto val="1"/>
        <c:lblAlgn val="ctr"/>
        <c:lblOffset val="100"/>
        <c:noMultiLvlLbl val="0"/>
      </c:catAx>
      <c:valAx>
        <c:axId val="1527903215"/>
        <c:scaling>
          <c:orientation val="minMax"/>
        </c:scaling>
        <c:delete val="0"/>
        <c:axPos val="l"/>
        <c:numFmt formatCode="_(* #,##0.0_);_(* \(#,##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crossAx val="1527900303"/>
        <c:crosses val="autoZero"/>
        <c:crossBetween val="between"/>
      </c:valAx>
      <c:valAx>
        <c:axId val="1527905295"/>
        <c:scaling>
          <c:orientation val="minMax"/>
        </c:scaling>
        <c:delete val="0"/>
        <c:axPos val="r"/>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527905711"/>
        <c:crosses val="max"/>
        <c:crossBetween val="between"/>
      </c:valAx>
      <c:catAx>
        <c:axId val="1527905711"/>
        <c:scaling>
          <c:orientation val="minMax"/>
        </c:scaling>
        <c:delete val="1"/>
        <c:axPos val="b"/>
        <c:numFmt formatCode="General" sourceLinked="1"/>
        <c:majorTickMark val="none"/>
        <c:minorTickMark val="none"/>
        <c:tickLblPos val="nextTo"/>
        <c:crossAx val="1527905295"/>
        <c:crosses val="autoZero"/>
        <c:auto val="1"/>
        <c:lblAlgn val="ctr"/>
        <c:lblOffset val="100"/>
        <c:noMultiLvlLbl val="0"/>
      </c:catAx>
      <c:spPr>
        <a:noFill/>
        <a:ln w="25400">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doughnutChart>
        <c:varyColors val="1"/>
        <c:ser>
          <c:idx val="0"/>
          <c:order val="0"/>
          <c:dPt>
            <c:idx val="0"/>
            <c:bubble3D val="0"/>
            <c:explosion val="15"/>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572-4360-A7B8-1F88FF2D2508}"/>
              </c:ext>
            </c:extLst>
          </c:dPt>
          <c:dPt>
            <c:idx val="1"/>
            <c:bubble3D val="0"/>
            <c:explosion val="5"/>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572-4360-A7B8-1F88FF2D2508}"/>
              </c:ext>
            </c:extLst>
          </c:dPt>
          <c:dPt>
            <c:idx val="2"/>
            <c:bubble3D val="0"/>
            <c:explosion val="7"/>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572-4360-A7B8-1F88FF2D2508}"/>
              </c:ext>
            </c:extLst>
          </c:dPt>
          <c:dPt>
            <c:idx val="3"/>
            <c:bubble3D val="0"/>
            <c:explosion val="6"/>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572-4360-A7B8-1F88FF2D2508}"/>
              </c:ext>
            </c:extLst>
          </c:dPt>
          <c:dLbls>
            <c:dLbl>
              <c:idx val="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6="http://schemas.microsoft.com/office/drawing/2014/chart" uri="{C3380CC4-5D6E-409C-BE32-E72D297353CC}">
                  <c16:uniqueId val="{00000001-7572-4360-A7B8-1F88FF2D2508}"/>
                </c:ext>
              </c:extLst>
            </c:dLbl>
            <c:dLbl>
              <c:idx val="1"/>
              <c:layout>
                <c:manualLayout>
                  <c:x val="-0.17157351659733983"/>
                  <c:y val="7.2101356276758491E-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7572-4360-A7B8-1F88FF2D2508}"/>
                </c:ext>
              </c:extLst>
            </c:dLbl>
            <c:dLbl>
              <c:idx val="2"/>
              <c:layout>
                <c:manualLayout>
                  <c:x val="-0.15594969008434309"/>
                  <c:y val="-0.12993049209950822"/>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7572-4360-A7B8-1F88FF2D2508}"/>
                </c:ext>
              </c:extLst>
            </c:dLbl>
            <c:dLbl>
              <c:idx val="3"/>
              <c:layout>
                <c:manualLayout>
                  <c:x val="0.10722677804153724"/>
                  <c:y val="-0.14849187935034805"/>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8884106341351131"/>
                      <c:h val="0.14152691506072956"/>
                    </c:manualLayout>
                  </c15:layout>
                </c:ext>
                <c:ext xmlns:c16="http://schemas.microsoft.com/office/drawing/2014/chart" uri="{C3380CC4-5D6E-409C-BE32-E72D297353CC}">
                  <c16:uniqueId val="{00000007-7572-4360-A7B8-1F88FF2D2508}"/>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'[Chart in Microsoft PowerPoint]Sheet1'!$A$2:$A$5</c:f>
              <c:strCache>
                <c:ptCount val="4"/>
                <c:pt idx="0">
                  <c:v>Core Platform Services</c:v>
                </c:pt>
                <c:pt idx="1">
                  <c:v>Job Seeker services</c:v>
                </c:pt>
                <c:pt idx="2">
                  <c:v>Alternate Market Places</c:v>
                </c:pt>
                <c:pt idx="3">
                  <c:v>Recruitment Products</c:v>
                </c:pt>
              </c:strCache>
            </c:strRef>
          </c:cat>
          <c:val>
            <c:numRef>
              <c:f>'[Chart in Microsoft PowerPoint]Sheet1'!$B$2:$B$5</c:f>
              <c:numCache>
                <c:formatCode>General</c:formatCode>
                <c:ptCount val="4"/>
                <c:pt idx="0">
                  <c:v>1400</c:v>
                </c:pt>
                <c:pt idx="1">
                  <c:v>100</c:v>
                </c:pt>
                <c:pt idx="2">
                  <c:v>120</c:v>
                </c:pt>
                <c:pt idx="3">
                  <c:v>80</c:v>
                </c:pt>
              </c:numCache>
            </c:numRef>
          </c:val>
          <c:extLst>
            <c:ext xmlns:c16="http://schemas.microsoft.com/office/drawing/2014/chart" uri="{C3380CC4-5D6E-409C-BE32-E72D297353CC}">
              <c16:uniqueId val="{00000008-7572-4360-A7B8-1F88FF2D2508}"/>
            </c:ext>
          </c:extLst>
        </c:ser>
        <c:dLbls>
          <c:showLegendKey val="0"/>
          <c:showVal val="0"/>
          <c:showCatName val="0"/>
          <c:showSerName val="0"/>
          <c:showPercent val="1"/>
          <c:showBubbleSize val="0"/>
          <c:showLeaderLines val="1"/>
        </c:dLbls>
        <c:firstSliceAng val="0"/>
        <c:holeSize val="50"/>
      </c:doughnut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Sheet3!$D$16</c:f>
              <c:strCache>
                <c:ptCount val="1"/>
                <c:pt idx="0">
                  <c:v>Launches (Units)</c:v>
                </c:pt>
              </c:strCache>
            </c:strRef>
          </c:tx>
          <c:spPr>
            <a:solidFill>
              <a:schemeClr val="accent1"/>
            </a:solidFill>
            <a:ln>
              <a:noFill/>
            </a:ln>
            <a:effectLst/>
          </c:spPr>
          <c:invertIfNegative val="0"/>
          <c:cat>
            <c:strRef>
              <c:f>Sheet3!$E$15:$N$15</c:f>
              <c:strCache>
                <c:ptCount val="10"/>
                <c:pt idx="0">
                  <c:v>H1 CY18</c:v>
                </c:pt>
                <c:pt idx="1">
                  <c:v>H2 CY18</c:v>
                </c:pt>
                <c:pt idx="2">
                  <c:v>H1 CY19</c:v>
                </c:pt>
                <c:pt idx="3">
                  <c:v>H2 CY19</c:v>
                </c:pt>
                <c:pt idx="4">
                  <c:v>H1 CY20</c:v>
                </c:pt>
                <c:pt idx="5">
                  <c:v>H2 CY20</c:v>
                </c:pt>
                <c:pt idx="6">
                  <c:v>H1 CY21</c:v>
                </c:pt>
                <c:pt idx="7">
                  <c:v>H2 CY21</c:v>
                </c:pt>
                <c:pt idx="8">
                  <c:v>H1 CY22</c:v>
                </c:pt>
                <c:pt idx="9">
                  <c:v>H2 CY22</c:v>
                </c:pt>
              </c:strCache>
            </c:strRef>
          </c:cat>
          <c:val>
            <c:numRef>
              <c:f>Sheet3!$E$16:$N$16</c:f>
              <c:numCache>
                <c:formatCode>_ * #,##0_ ;_ * \-#,##0_ ;_ * "-"??_ ;_ @_ </c:formatCode>
                <c:ptCount val="10"/>
                <c:pt idx="0">
                  <c:v>91739</c:v>
                </c:pt>
                <c:pt idx="1">
                  <c:v>89509</c:v>
                </c:pt>
                <c:pt idx="2">
                  <c:v>111175</c:v>
                </c:pt>
                <c:pt idx="3">
                  <c:v>112150</c:v>
                </c:pt>
                <c:pt idx="4">
                  <c:v>60489</c:v>
                </c:pt>
                <c:pt idx="5">
                  <c:v>86139</c:v>
                </c:pt>
                <c:pt idx="6">
                  <c:v>103238</c:v>
                </c:pt>
                <c:pt idx="7">
                  <c:v>129144</c:v>
                </c:pt>
                <c:pt idx="8">
                  <c:v>100385</c:v>
                </c:pt>
                <c:pt idx="9">
                  <c:v>167323</c:v>
                </c:pt>
              </c:numCache>
            </c:numRef>
          </c:val>
          <c:extLst>
            <c:ext xmlns:c16="http://schemas.microsoft.com/office/drawing/2014/chart" uri="{C3380CC4-5D6E-409C-BE32-E72D297353CC}">
              <c16:uniqueId val="{00000000-6B67-417F-9B4A-59254AB702A1}"/>
            </c:ext>
          </c:extLst>
        </c:ser>
        <c:ser>
          <c:idx val="1"/>
          <c:order val="1"/>
          <c:tx>
            <c:strRef>
              <c:f>Sheet3!$D$17</c:f>
              <c:strCache>
                <c:ptCount val="1"/>
                <c:pt idx="0">
                  <c:v>Sales (Units)</c:v>
                </c:pt>
              </c:strCache>
            </c:strRef>
          </c:tx>
          <c:spPr>
            <a:solidFill>
              <a:schemeClr val="accent1">
                <a:lumMod val="75000"/>
              </a:schemeClr>
            </a:solidFill>
            <a:ln>
              <a:noFill/>
            </a:ln>
            <a:effectLst/>
          </c:spPr>
          <c:invertIfNegative val="0"/>
          <c:cat>
            <c:strRef>
              <c:f>Sheet3!$E$15:$N$15</c:f>
              <c:strCache>
                <c:ptCount val="10"/>
                <c:pt idx="0">
                  <c:v>H1 CY18</c:v>
                </c:pt>
                <c:pt idx="1">
                  <c:v>H2 CY18</c:v>
                </c:pt>
                <c:pt idx="2">
                  <c:v>H1 CY19</c:v>
                </c:pt>
                <c:pt idx="3">
                  <c:v>H2 CY19</c:v>
                </c:pt>
                <c:pt idx="4">
                  <c:v>H1 CY20</c:v>
                </c:pt>
                <c:pt idx="5">
                  <c:v>H2 CY20</c:v>
                </c:pt>
                <c:pt idx="6">
                  <c:v>H1 CY21</c:v>
                </c:pt>
                <c:pt idx="7">
                  <c:v>H2 CY21</c:v>
                </c:pt>
                <c:pt idx="8">
                  <c:v>H1 CY22</c:v>
                </c:pt>
                <c:pt idx="9">
                  <c:v>H2 CY22</c:v>
                </c:pt>
              </c:strCache>
            </c:strRef>
          </c:cat>
          <c:val>
            <c:numRef>
              <c:f>Sheet3!$E$17:$N$17</c:f>
              <c:numCache>
                <c:formatCode>_ * #,##0_ ;_ * \-#,##0_ ;_ * "-"??_ ;_ @_ </c:formatCode>
                <c:ptCount val="10"/>
                <c:pt idx="0">
                  <c:v>124288</c:v>
                </c:pt>
                <c:pt idx="1">
                  <c:v>118040</c:v>
                </c:pt>
                <c:pt idx="2">
                  <c:v>129285</c:v>
                </c:pt>
                <c:pt idx="3">
                  <c:v>116576</c:v>
                </c:pt>
                <c:pt idx="4">
                  <c:v>59538</c:v>
                </c:pt>
                <c:pt idx="5">
                  <c:v>94997</c:v>
                </c:pt>
                <c:pt idx="6">
                  <c:v>99416</c:v>
                </c:pt>
                <c:pt idx="7">
                  <c:v>133487</c:v>
                </c:pt>
                <c:pt idx="8">
                  <c:v>158705</c:v>
                </c:pt>
                <c:pt idx="9">
                  <c:v>153952</c:v>
                </c:pt>
              </c:numCache>
            </c:numRef>
          </c:val>
          <c:extLst>
            <c:ext xmlns:c16="http://schemas.microsoft.com/office/drawing/2014/chart" uri="{C3380CC4-5D6E-409C-BE32-E72D297353CC}">
              <c16:uniqueId val="{00000001-6B67-417F-9B4A-59254AB702A1}"/>
            </c:ext>
          </c:extLst>
        </c:ser>
        <c:dLbls>
          <c:showLegendKey val="0"/>
          <c:showVal val="0"/>
          <c:showCatName val="0"/>
          <c:showSerName val="0"/>
          <c:showPercent val="0"/>
          <c:showBubbleSize val="0"/>
        </c:dLbls>
        <c:gapWidth val="219"/>
        <c:overlap val="-27"/>
        <c:axId val="1669520415"/>
        <c:axId val="1669517503"/>
      </c:barChart>
      <c:catAx>
        <c:axId val="16695204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1669517503"/>
        <c:crosses val="autoZero"/>
        <c:auto val="1"/>
        <c:lblAlgn val="ctr"/>
        <c:lblOffset val="100"/>
        <c:noMultiLvlLbl val="0"/>
      </c:catAx>
      <c:valAx>
        <c:axId val="1669517503"/>
        <c:scaling>
          <c:orientation val="minMax"/>
        </c:scaling>
        <c:delete val="0"/>
        <c:axPos val="l"/>
        <c:title>
          <c:tx>
            <c:rich>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r>
                  <a:rPr lang="en-IN" b="1" dirty="0" smtClean="0"/>
                  <a:t>Number</a:t>
                </a:r>
                <a:r>
                  <a:rPr lang="en-IN" b="1" baseline="0" dirty="0" smtClean="0"/>
                  <a:t> of Units</a:t>
                </a:r>
                <a:endParaRPr lang="en-IN" b="1" dirty="0"/>
              </a:p>
            </c:rich>
          </c:tx>
          <c:layout/>
          <c:overlay val="0"/>
          <c:spPr>
            <a:noFill/>
            <a:ln>
              <a:noFill/>
            </a:ln>
            <a:effectLst/>
          </c:spPr>
          <c:txPr>
            <a:bodyPr rot="-54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title>
        <c:numFmt formatCode="_ * #,##0_ ;_ * \-#,##0_ ;_ * &quot;-&quot;??_ ;_ @_ "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669520415"/>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Sheet3!$D$13</c:f>
              <c:strCache>
                <c:ptCount val="1"/>
                <c:pt idx="0">
                  <c:v>All India</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Sheet3!$E$4:$N$4</c:f>
              <c:strCache>
                <c:ptCount val="10"/>
                <c:pt idx="0">
                  <c:v>H1 CY18</c:v>
                </c:pt>
                <c:pt idx="1">
                  <c:v>H2 CY18</c:v>
                </c:pt>
                <c:pt idx="2">
                  <c:v>H1 CY19</c:v>
                </c:pt>
                <c:pt idx="3">
                  <c:v>H2 CY19</c:v>
                </c:pt>
                <c:pt idx="4">
                  <c:v>H1 CY20</c:v>
                </c:pt>
                <c:pt idx="5">
                  <c:v>H2 CY20</c:v>
                </c:pt>
                <c:pt idx="6">
                  <c:v>H1 CY21</c:v>
                </c:pt>
                <c:pt idx="7">
                  <c:v>H2 CY21</c:v>
                </c:pt>
                <c:pt idx="8">
                  <c:v>H1 CY22</c:v>
                </c:pt>
                <c:pt idx="9">
                  <c:v>H2 CY22</c:v>
                </c:pt>
              </c:strCache>
            </c:strRef>
          </c:cat>
          <c:val>
            <c:numRef>
              <c:f>Sheet3!$E$13:$N$13</c:f>
              <c:numCache>
                <c:formatCode>#,##0.0</c:formatCode>
                <c:ptCount val="10"/>
                <c:pt idx="0">
                  <c:v>11.2</c:v>
                </c:pt>
                <c:pt idx="1">
                  <c:v>10.199999999999999</c:v>
                </c:pt>
                <c:pt idx="2">
                  <c:v>9.3000000000000007</c:v>
                </c:pt>
                <c:pt idx="3">
                  <c:v>8.9</c:v>
                </c:pt>
                <c:pt idx="4">
                  <c:v>10.1</c:v>
                </c:pt>
                <c:pt idx="5">
                  <c:v>10.1</c:v>
                </c:pt>
                <c:pt idx="6">
                  <c:v>10.9</c:v>
                </c:pt>
                <c:pt idx="7">
                  <c:v>10</c:v>
                </c:pt>
                <c:pt idx="8">
                  <c:v>7.8</c:v>
                </c:pt>
                <c:pt idx="9">
                  <c:v>7.2</c:v>
                </c:pt>
              </c:numCache>
            </c:numRef>
          </c:val>
          <c:smooth val="0"/>
          <c:extLst>
            <c:ext xmlns:c16="http://schemas.microsoft.com/office/drawing/2014/chart" uri="{C3380CC4-5D6E-409C-BE32-E72D297353CC}">
              <c16:uniqueId val="{00000000-FD16-4731-9166-6FF044A84044}"/>
            </c:ext>
          </c:extLst>
        </c:ser>
        <c:dLbls>
          <c:showLegendKey val="0"/>
          <c:showVal val="0"/>
          <c:showCatName val="0"/>
          <c:showSerName val="0"/>
          <c:showPercent val="0"/>
          <c:showBubbleSize val="0"/>
        </c:dLbls>
        <c:smooth val="0"/>
        <c:axId val="1780998335"/>
        <c:axId val="1780992511"/>
      </c:lineChart>
      <c:catAx>
        <c:axId val="17809983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en-US"/>
          </a:p>
        </c:txPr>
        <c:crossAx val="1780992511"/>
        <c:crosses val="autoZero"/>
        <c:auto val="1"/>
        <c:lblAlgn val="ctr"/>
        <c:lblOffset val="100"/>
        <c:noMultiLvlLbl val="0"/>
      </c:catAx>
      <c:valAx>
        <c:axId val="1780992511"/>
        <c:scaling>
          <c:orientation val="minMax"/>
        </c:scaling>
        <c:delete val="0"/>
        <c:axPos val="l"/>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IN" sz="1400" b="1" dirty="0" smtClean="0"/>
                  <a:t>Quarters to Sell</a:t>
                </a:r>
                <a:endParaRPr lang="en-IN" sz="1400" b="1" dirty="0"/>
              </a:p>
            </c:rich>
          </c:tx>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780998335"/>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400" b="1" baseline="0" dirty="0"/>
              <a:t>Total Spend </a:t>
            </a:r>
          </a:p>
          <a:p>
            <a:pPr>
              <a:defRPr sz="1400" b="1" i="0" u="none" strike="noStrike" kern="1200" spc="0" baseline="0">
                <a:solidFill>
                  <a:schemeClr val="tx1">
                    <a:lumMod val="65000"/>
                    <a:lumOff val="35000"/>
                  </a:schemeClr>
                </a:solidFill>
                <a:latin typeface="+mn-lt"/>
                <a:ea typeface="+mn-ea"/>
                <a:cs typeface="+mn-cs"/>
              </a:defRPr>
            </a:pPr>
            <a:r>
              <a:rPr lang="en-US" sz="1400" b="1" baseline="0" dirty="0" err="1"/>
              <a:t>Rs</a:t>
            </a:r>
            <a:r>
              <a:rPr lang="en-US" sz="1400" b="1" baseline="0" dirty="0"/>
              <a:t>. ~3,023cr</a:t>
            </a:r>
            <a:endParaRPr lang="en-US" sz="1400" b="1" dirty="0"/>
          </a:p>
        </c:rich>
      </c:tx>
      <c:layout>
        <c:manualLayout>
          <c:xMode val="edge"/>
          <c:yMode val="edge"/>
          <c:x val="0.38158845249783618"/>
          <c:y val="3.8446092702251564E-2"/>
        </c:manualLayout>
      </c:layout>
      <c:overlay val="0"/>
      <c:spPr>
        <a:noFill/>
        <a:ln>
          <a:noFill/>
        </a:ln>
        <a:effectLst/>
      </c:spPr>
    </c:title>
    <c:autoTitleDeleted val="0"/>
    <c:plotArea>
      <c:layout/>
      <c:barChart>
        <c:barDir val="col"/>
        <c:grouping val="percentStacked"/>
        <c:varyColors val="0"/>
        <c:ser>
          <c:idx val="1"/>
          <c:order val="0"/>
          <c:tx>
            <c:strRef>
              <c:f>'[new lauch market spends and 99share working.xlsx]Sheet1'!$B$3</c:f>
              <c:strCache>
                <c:ptCount val="1"/>
                <c:pt idx="0">
                  <c:v>Non-Digital</c:v>
                </c:pt>
              </c:strCache>
            </c:strRef>
          </c:tx>
          <c:spPr>
            <a:solidFill>
              <a:schemeClr val="accent2"/>
            </a:solidFill>
            <a:ln>
              <a:noFill/>
            </a:ln>
            <a:effectLst/>
          </c:spPr>
          <c:invertIfNegative val="0"/>
          <c:dLbls>
            <c:dLbl>
              <c:idx val="0"/>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r>
                      <a:rPr lang="en-US" sz="1200" b="1" dirty="0"/>
                      <a:t>1753</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1-8616-436B-9372-788262FD1C5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'[new lauch market spends and 99share working.xlsx]Sheet1'!$C$3</c:f>
              <c:numCache>
                <c:formatCode>General</c:formatCode>
                <c:ptCount val="1"/>
                <c:pt idx="0">
                  <c:v>1400</c:v>
                </c:pt>
              </c:numCache>
            </c:numRef>
          </c:val>
          <c:extLst>
            <c:ext xmlns:c16="http://schemas.microsoft.com/office/drawing/2014/chart" uri="{C3380CC4-5D6E-409C-BE32-E72D297353CC}">
              <c16:uniqueId val="{00000000-8070-4022-9D68-D7FFD862AF2C}"/>
            </c:ext>
          </c:extLst>
        </c:ser>
        <c:ser>
          <c:idx val="0"/>
          <c:order val="1"/>
          <c:tx>
            <c:strRef>
              <c:f>'[new lauch market spends and 99share working.xlsx]Sheet1'!$B$4</c:f>
              <c:strCache>
                <c:ptCount val="1"/>
                <c:pt idx="0">
                  <c:v>Digital</c:v>
                </c:pt>
              </c:strCache>
            </c:strRef>
          </c:tx>
          <c:spPr>
            <a:solidFill>
              <a:schemeClr val="accent1"/>
            </a:solidFill>
            <a:ln>
              <a:noFill/>
            </a:ln>
            <a:effectLst/>
          </c:spPr>
          <c:invertIfNegative val="0"/>
          <c:dLbls>
            <c:dLbl>
              <c:idx val="0"/>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r>
                      <a:rPr lang="en-US" sz="1200" b="1" dirty="0"/>
                      <a:t>1270</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0-8616-436B-9372-788262FD1C5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'[new lauch market spends and 99share working.xlsx]Sheet1'!$C$4</c:f>
              <c:numCache>
                <c:formatCode>0</c:formatCode>
                <c:ptCount val="1"/>
                <c:pt idx="0">
                  <c:v>814.35</c:v>
                </c:pt>
              </c:numCache>
            </c:numRef>
          </c:val>
          <c:extLst>
            <c:ext xmlns:c16="http://schemas.microsoft.com/office/drawing/2014/chart" uri="{C3380CC4-5D6E-409C-BE32-E72D297353CC}">
              <c16:uniqueId val="{00000001-8070-4022-9D68-D7FFD862AF2C}"/>
            </c:ext>
          </c:extLst>
        </c:ser>
        <c:dLbls>
          <c:dLblPos val="ctr"/>
          <c:showLegendKey val="0"/>
          <c:showVal val="1"/>
          <c:showCatName val="0"/>
          <c:showSerName val="0"/>
          <c:showPercent val="0"/>
          <c:showBubbleSize val="0"/>
        </c:dLbls>
        <c:gapWidth val="150"/>
        <c:overlap val="100"/>
        <c:axId val="485749823"/>
        <c:axId val="485743167"/>
      </c:barChart>
      <c:catAx>
        <c:axId val="485749823"/>
        <c:scaling>
          <c:orientation val="minMax"/>
        </c:scaling>
        <c:delete val="1"/>
        <c:axPos val="b"/>
        <c:numFmt formatCode="General" sourceLinked="1"/>
        <c:majorTickMark val="out"/>
        <c:minorTickMark val="none"/>
        <c:tickLblPos val="nextTo"/>
        <c:crossAx val="485743167"/>
        <c:crosses val="autoZero"/>
        <c:auto val="1"/>
        <c:lblAlgn val="ctr"/>
        <c:lblOffset val="100"/>
        <c:noMultiLvlLbl val="0"/>
      </c:catAx>
      <c:valAx>
        <c:axId val="485743167"/>
        <c:scaling>
          <c:orientation val="minMax"/>
        </c:scaling>
        <c:delete val="0"/>
        <c:axPos val="l"/>
        <c:numFmt formatCode="0%" sourceLinked="1"/>
        <c:majorTickMark val="out"/>
        <c:minorTickMark val="none"/>
        <c:tickLblPos val="nextTo"/>
        <c:spPr>
          <a:noFill/>
          <a:ln>
            <a:solidFill>
              <a:schemeClr val="accent1"/>
            </a:solidFill>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mn-cs"/>
              </a:defRPr>
            </a:pPr>
            <a:endParaRPr lang="en-US"/>
          </a:p>
        </c:txPr>
        <c:crossAx val="485749823"/>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400" b="1" baseline="0" dirty="0"/>
              <a:t>Only Digital spend </a:t>
            </a:r>
          </a:p>
          <a:p>
            <a:pPr>
              <a:defRPr sz="1400" b="1" i="0" u="none" strike="noStrike" kern="1200" spc="0" baseline="0">
                <a:solidFill>
                  <a:schemeClr val="tx1">
                    <a:lumMod val="65000"/>
                    <a:lumOff val="35000"/>
                  </a:schemeClr>
                </a:solidFill>
                <a:latin typeface="+mn-lt"/>
                <a:ea typeface="+mn-ea"/>
                <a:cs typeface="+mn-cs"/>
              </a:defRPr>
            </a:pPr>
            <a:r>
              <a:rPr lang="en-US" sz="1400" b="1" baseline="0" dirty="0"/>
              <a:t>~</a:t>
            </a:r>
            <a:r>
              <a:rPr lang="en-US" sz="1400" b="1" baseline="0" dirty="0" err="1"/>
              <a:t>Rs</a:t>
            </a:r>
            <a:r>
              <a:rPr lang="en-US" sz="1400" b="1" baseline="0" dirty="0"/>
              <a:t> 1270cr</a:t>
            </a:r>
            <a:endParaRPr lang="en-US" sz="1400" b="1" dirty="0"/>
          </a:p>
        </c:rich>
      </c:tx>
      <c:layout>
        <c:manualLayout>
          <c:xMode val="edge"/>
          <c:yMode val="edge"/>
          <c:x val="0.28645373497962634"/>
          <c:y val="4.0167495702532419E-2"/>
        </c:manualLayout>
      </c:layout>
      <c:overlay val="0"/>
      <c:spPr>
        <a:noFill/>
        <a:ln>
          <a:noFill/>
        </a:ln>
        <a:effectLst/>
      </c:spPr>
    </c:title>
    <c:autoTitleDeleted val="0"/>
    <c:plotArea>
      <c:layout/>
      <c:barChart>
        <c:barDir val="col"/>
        <c:grouping val="percentStacked"/>
        <c:varyColors val="0"/>
        <c:ser>
          <c:idx val="0"/>
          <c:order val="0"/>
          <c:tx>
            <c:strRef>
              <c:f>'[new lauch market spends and 99share working.xlsx]Sheet1'!$E$3</c:f>
              <c:strCache>
                <c:ptCount val="1"/>
                <c:pt idx="0">
                  <c:v>FB+Google</c:v>
                </c:pt>
              </c:strCache>
            </c:strRef>
          </c:tx>
          <c:spPr>
            <a:solidFill>
              <a:srgbClr val="FFC000"/>
            </a:solidFill>
            <a:ln>
              <a:noFill/>
            </a:ln>
            <a:effectLst/>
          </c:spPr>
          <c:invertIfNegative val="0"/>
          <c:dLbls>
            <c:dLbl>
              <c:idx val="0"/>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r>
                      <a:rPr lang="en-US" sz="1200" b="1" dirty="0"/>
                      <a:t>544</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1-C3B7-4E7F-9287-65D1B703090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'[new lauch market spends and 99share working.xlsx]Sheet1'!$F$3</c:f>
              <c:numCache>
                <c:formatCode>General</c:formatCode>
                <c:ptCount val="1"/>
                <c:pt idx="0">
                  <c:v>400</c:v>
                </c:pt>
              </c:numCache>
            </c:numRef>
          </c:val>
          <c:extLst>
            <c:ext xmlns:c16="http://schemas.microsoft.com/office/drawing/2014/chart" uri="{C3380CC4-5D6E-409C-BE32-E72D297353CC}">
              <c16:uniqueId val="{00000000-983C-4101-A8D4-2B72FAB3541E}"/>
            </c:ext>
          </c:extLst>
        </c:ser>
        <c:ser>
          <c:idx val="1"/>
          <c:order val="1"/>
          <c:tx>
            <c:strRef>
              <c:f>'[new lauch market spends and 99share working.xlsx]Sheet1'!$E$4</c:f>
              <c:strCache>
                <c:ptCount val="1"/>
                <c:pt idx="0">
                  <c:v>Portals</c:v>
                </c:pt>
              </c:strCache>
            </c:strRef>
          </c:tx>
          <c:spPr>
            <a:solidFill>
              <a:schemeClr val="accent4">
                <a:lumMod val="20000"/>
                <a:lumOff val="80000"/>
              </a:schemeClr>
            </a:solidFill>
            <a:ln>
              <a:noFill/>
            </a:ln>
            <a:effectLst/>
          </c:spPr>
          <c:invertIfNegative val="0"/>
          <c:dLbls>
            <c:dLbl>
              <c:idx val="0"/>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lumMod val="75000"/>
                            <a:lumOff val="25000"/>
                          </a:schemeClr>
                        </a:solidFill>
                        <a:latin typeface="+mn-lt"/>
                        <a:ea typeface="+mn-ea"/>
                        <a:cs typeface="+mn-cs"/>
                      </a:defRPr>
                    </a:pPr>
                    <a:r>
                      <a:rPr lang="en-US" sz="1200" b="1" dirty="0"/>
                      <a:t>509</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0-C3B7-4E7F-9287-65D1B7030909}"/>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'[new lauch market spends and 99share working.xlsx]Sheet1'!$F$4</c:f>
              <c:numCache>
                <c:formatCode>0</c:formatCode>
                <c:ptCount val="1"/>
                <c:pt idx="0">
                  <c:v>389.35</c:v>
                </c:pt>
              </c:numCache>
            </c:numRef>
          </c:val>
          <c:extLst>
            <c:ext xmlns:c16="http://schemas.microsoft.com/office/drawing/2014/chart" uri="{C3380CC4-5D6E-409C-BE32-E72D297353CC}">
              <c16:uniqueId val="{00000001-983C-4101-A8D4-2B72FAB3541E}"/>
            </c:ext>
          </c:extLst>
        </c:ser>
        <c:ser>
          <c:idx val="2"/>
          <c:order val="2"/>
          <c:tx>
            <c:strRef>
              <c:f>'[new lauch market spends and 99share working.xlsx]Sheet1'!$E$5</c:f>
              <c:strCache>
                <c:ptCount val="1"/>
                <c:pt idx="0">
                  <c:v>Others</c:v>
                </c:pt>
              </c:strCache>
            </c:strRef>
          </c:tx>
          <c:spPr>
            <a:solidFill>
              <a:schemeClr val="accent3">
                <a:lumMod val="60000"/>
                <a:lumOff val="40000"/>
              </a:schemeClr>
            </a:solidFill>
            <a:ln>
              <a:noFill/>
            </a:ln>
            <a:effectLst/>
          </c:spPr>
          <c:invertIfNegative val="0"/>
          <c:dLbls>
            <c:dLbl>
              <c:idx val="0"/>
              <c:layout/>
              <c:tx>
                <c:rich>
                  <a:bodyPr rot="0" spcFirstLastPara="1" vertOverflow="ellipsis" vert="horz" wrap="square" lIns="38100" tIns="19050" rIns="38100" bIns="19050" anchor="ctr" anchorCtr="1">
                    <a:noAutofit/>
                  </a:bodyPr>
                  <a:lstStyle/>
                  <a:p>
                    <a:pPr>
                      <a:defRPr sz="1100" b="1" i="0" u="none" strike="noStrike" kern="1200" baseline="0">
                        <a:solidFill>
                          <a:schemeClr val="tx1">
                            <a:lumMod val="75000"/>
                            <a:lumOff val="25000"/>
                          </a:schemeClr>
                        </a:solidFill>
                        <a:latin typeface="+mn-lt"/>
                        <a:ea typeface="+mn-ea"/>
                        <a:cs typeface="+mn-cs"/>
                      </a:defRPr>
                    </a:pPr>
                    <a:r>
                      <a:rPr lang="en-US" sz="1100" b="1" dirty="0"/>
                      <a:t>50</a:t>
                    </a:r>
                  </a:p>
                </c:rich>
              </c:tx>
              <c:spPr>
                <a:noFill/>
                <a:ln>
                  <a:noFill/>
                </a:ln>
                <a:effectLst/>
              </c:spPr>
              <c:dLblPos val="ct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ext>
                <c:ext xmlns:c16="http://schemas.microsoft.com/office/drawing/2014/chart" uri="{C3380CC4-5D6E-409C-BE32-E72D297353CC}">
                  <c16:uniqueId val="{00000002-C3B7-4E7F-9287-65D1B7030909}"/>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'[new lauch market spends and 99share working.xlsx]Sheet1'!$F$5</c:f>
              <c:numCache>
                <c:formatCode>General</c:formatCode>
                <c:ptCount val="1"/>
                <c:pt idx="0">
                  <c:v>25</c:v>
                </c:pt>
              </c:numCache>
            </c:numRef>
          </c:val>
          <c:extLst>
            <c:ext xmlns:c16="http://schemas.microsoft.com/office/drawing/2014/chart" uri="{C3380CC4-5D6E-409C-BE32-E72D297353CC}">
              <c16:uniqueId val="{00000002-983C-4101-A8D4-2B72FAB3541E}"/>
            </c:ext>
          </c:extLst>
        </c:ser>
        <c:dLbls>
          <c:dLblPos val="ctr"/>
          <c:showLegendKey val="0"/>
          <c:showVal val="1"/>
          <c:showCatName val="0"/>
          <c:showSerName val="0"/>
          <c:showPercent val="0"/>
          <c:showBubbleSize val="0"/>
        </c:dLbls>
        <c:gapWidth val="150"/>
        <c:overlap val="100"/>
        <c:axId val="490856399"/>
        <c:axId val="490860559"/>
      </c:barChart>
      <c:catAx>
        <c:axId val="490856399"/>
        <c:scaling>
          <c:orientation val="minMax"/>
        </c:scaling>
        <c:delete val="1"/>
        <c:axPos val="b"/>
        <c:numFmt formatCode="General" sourceLinked="1"/>
        <c:majorTickMark val="none"/>
        <c:minorTickMark val="none"/>
        <c:tickLblPos val="nextTo"/>
        <c:crossAx val="490860559"/>
        <c:crosses val="autoZero"/>
        <c:auto val="1"/>
        <c:lblAlgn val="ctr"/>
        <c:lblOffset val="100"/>
        <c:noMultiLvlLbl val="0"/>
      </c:catAx>
      <c:valAx>
        <c:axId val="490860559"/>
        <c:scaling>
          <c:orientation val="minMax"/>
        </c:scaling>
        <c:delete val="1"/>
        <c:axPos val="l"/>
        <c:majorGridlines>
          <c:spPr>
            <a:ln w="9525" cap="flat" cmpd="sng" algn="ctr">
              <a:noFill/>
              <a:round/>
            </a:ln>
            <a:effectLst/>
          </c:spPr>
        </c:majorGridlines>
        <c:numFmt formatCode="0%" sourceLinked="1"/>
        <c:majorTickMark val="none"/>
        <c:minorTickMark val="none"/>
        <c:tickLblPos val="nextTo"/>
        <c:crossAx val="490856399"/>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C6DE559-EC17-457C-ADC3-225308632466}" type="datetimeFigureOut">
              <a:rPr lang="en-US" smtClean="0"/>
              <a:t>5/26/2023</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CBB4D22-0A1D-4D4C-9CBD-4EA33554C372}" type="slidenum">
              <a:rPr lang="en-US" smtClean="0"/>
              <a:t>‹#›</a:t>
            </a:fld>
            <a:endParaRPr lang="en-US"/>
          </a:p>
        </p:txBody>
      </p:sp>
    </p:spTree>
    <p:extLst>
      <p:ext uri="{BB962C8B-B14F-4D97-AF65-F5344CB8AC3E}">
        <p14:creationId xmlns:p14="http://schemas.microsoft.com/office/powerpoint/2010/main" val="275928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907"/>
            <a:ext cx="5438140" cy="446770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39980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ED4F2-C434-49E6-AED7-AE2AF7A7E6E8}" type="slidenum">
              <a:rPr lang="en-US" smtClean="0"/>
              <a:t>2</a:t>
            </a:fld>
            <a:endParaRPr lang="en-US" dirty="0"/>
          </a:p>
        </p:txBody>
      </p:sp>
    </p:spTree>
    <p:extLst>
      <p:ext uri="{BB962C8B-B14F-4D97-AF65-F5344CB8AC3E}">
        <p14:creationId xmlns:p14="http://schemas.microsoft.com/office/powerpoint/2010/main" val="3699161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79768" y="4715907"/>
            <a:ext cx="5438140" cy="446770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003778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79768" y="4715907"/>
            <a:ext cx="5438140" cy="446770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040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3D4BEBA-0F93-41B9-892B-49B78407914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822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launch penetration is also weak. Plans</a:t>
            </a:r>
            <a:r>
              <a:rPr lang="en-US" baseline="0" dirty="0"/>
              <a:t> to improve it – know on time, activate on time, unified delivery unit to drive delivery on platform and outside platform, specially for top clients</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BB04D96-6457-48CC-8926-B374ABF013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11221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3506735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4688D59-A06B-4695-99CC-0EBAAE403ED8}"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402166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688D59-A06B-4695-99CC-0EBAAE403ED8}"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1419218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688D59-A06B-4695-99CC-0EBAAE403ED8}"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1269808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4688D59-A06B-4695-99CC-0EBAAE403ED8}"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643866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4688D59-A06B-4695-99CC-0EBAAE403ED8}" type="datetimeFigureOut">
              <a:rPr lang="en-US" smtClean="0"/>
              <a:t>5/26/2023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3686798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688D59-A06B-4695-99CC-0EBAAE403ED8}"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607673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4688D59-A06B-4695-99CC-0EBAAE403ED8}" type="datetimeFigureOut">
              <a:rPr lang="en-US" smtClean="0"/>
              <a:t>5/26/2023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1427045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4688D59-A06B-4695-99CC-0EBAAE403ED8}" type="datetimeFigureOut">
              <a:rPr lang="en-US" smtClean="0"/>
              <a:t>5/26/2023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1860898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688D59-A06B-4695-99CC-0EBAAE403ED8}" type="datetimeFigureOut">
              <a:rPr lang="en-US" smtClean="0"/>
              <a:t>5/26/2023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3797026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688D59-A06B-4695-99CC-0EBAAE403ED8}"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156683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4688D59-A06B-4695-99CC-0EBAAE403ED8}" type="datetimeFigureOut">
              <a:rPr lang="en-US" smtClean="0"/>
              <a:t>5/26/2023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26D0B1-A32A-4290-8034-402EBEF1F6E7}" type="slidenum">
              <a:rPr lang="en-US" smtClean="0"/>
              <a:t>‹#›</a:t>
            </a:fld>
            <a:endParaRPr lang="en-US"/>
          </a:p>
        </p:txBody>
      </p:sp>
    </p:spTree>
    <p:extLst>
      <p:ext uri="{BB962C8B-B14F-4D97-AF65-F5344CB8AC3E}">
        <p14:creationId xmlns:p14="http://schemas.microsoft.com/office/powerpoint/2010/main" val="1297950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688D59-A06B-4695-99CC-0EBAAE403ED8}" type="datetimeFigureOut">
              <a:rPr lang="en-US" smtClean="0"/>
              <a:t>5/26/2023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26D0B1-A32A-4290-8034-402EBEF1F6E7}" type="slidenum">
              <a:rPr lang="en-US" smtClean="0"/>
              <a:t>‹#›</a:t>
            </a:fld>
            <a:endParaRPr lang="en-US"/>
          </a:p>
        </p:txBody>
      </p:sp>
    </p:spTree>
    <p:extLst>
      <p:ext uri="{BB962C8B-B14F-4D97-AF65-F5344CB8AC3E}">
        <p14:creationId xmlns:p14="http://schemas.microsoft.com/office/powerpoint/2010/main" val="3059163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chart" Target="../charts/chart4.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6.xml"/></Relationships>
</file>

<file path=ppt/slides/_rels/slide2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wmf"/><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oleObject" Target="../embeddings/oleObject1.bin"/><Relationship Id="rId17" Type="http://schemas.openxmlformats.org/officeDocument/2006/relationships/image" Target="../media/image14.png"/><Relationship Id="rId2" Type="http://schemas.openxmlformats.org/officeDocument/2006/relationships/slideLayout" Target="../slideLayouts/slideLayout2.xml"/><Relationship Id="rId16" Type="http://schemas.openxmlformats.org/officeDocument/2006/relationships/image" Target="../media/image13.png"/><Relationship Id="rId1" Type="http://schemas.openxmlformats.org/officeDocument/2006/relationships/vmlDrawing" Target="../drawings/vmlDrawing1.v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5" Type="http://schemas.openxmlformats.org/officeDocument/2006/relationships/image" Target="../media/image12.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1.png"/></Relationships>
</file>

<file path=ppt/slides/_rels/slide30.xml.rels><?xml version="1.0" encoding="UTF-8" standalone="yes"?>
<Relationships xmlns="http://schemas.openxmlformats.org/package/2006/relationships"><Relationship Id="rId8" Type="http://schemas.openxmlformats.org/officeDocument/2006/relationships/image" Target="../media/image22.png"/><Relationship Id="rId13" Type="http://schemas.openxmlformats.org/officeDocument/2006/relationships/image" Target="../media/image27.png"/><Relationship Id="rId3" Type="http://schemas.openxmlformats.org/officeDocument/2006/relationships/image" Target="../media/image13.png"/><Relationship Id="rId7" Type="http://schemas.openxmlformats.org/officeDocument/2006/relationships/image" Target="../media/image21.png"/><Relationship Id="rId12" Type="http://schemas.openxmlformats.org/officeDocument/2006/relationships/image" Target="../media/image26.png"/><Relationship Id="rId2" Type="http://schemas.openxmlformats.org/officeDocument/2006/relationships/image" Target="../media/image18.png"/><Relationship Id="rId1" Type="http://schemas.openxmlformats.org/officeDocument/2006/relationships/slideLayout" Target="../slideLayouts/slideLayout7.xml"/><Relationship Id="rId6" Type="http://schemas.openxmlformats.org/officeDocument/2006/relationships/image" Target="../media/image20.png"/><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png"/><Relationship Id="rId4" Type="http://schemas.openxmlformats.org/officeDocument/2006/relationships/image" Target="../media/image14.png"/><Relationship Id="rId9" Type="http://schemas.openxmlformats.org/officeDocument/2006/relationships/image" Target="../media/image23.png"/><Relationship Id="rId14" Type="http://schemas.openxmlformats.org/officeDocument/2006/relationships/image" Target="../media/image2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2228921"/>
            <a:ext cx="9144000" cy="2387600"/>
          </a:xfrm>
          <a:prstGeom prst="rect">
            <a:avLst/>
          </a:prstGeom>
          <a:noFill/>
          <a:ln>
            <a:noFill/>
          </a:ln>
        </p:spPr>
        <p:txBody>
          <a:bodyPr spcFirstLastPara="1" wrap="square" lIns="91425" tIns="45700" rIns="91425" bIns="45700" anchor="b" anchorCtr="0">
            <a:normAutofit/>
          </a:bodyPr>
          <a:lstStyle/>
          <a:p>
            <a:r>
              <a:rPr lang="en-IN" dirty="0">
                <a:latin typeface="Calibri Light" panose="020F0302020204030204" pitchFamily="34" charset="0"/>
                <a:cs typeface="Calibri Light" panose="020F0302020204030204" pitchFamily="34" charset="0"/>
              </a:rPr>
              <a:t>Info Edge (India) Limited</a:t>
            </a:r>
            <a:br>
              <a:rPr lang="en-IN" dirty="0">
                <a:latin typeface="Calibri Light" panose="020F0302020204030204" pitchFamily="34" charset="0"/>
                <a:cs typeface="Calibri Light" panose="020F0302020204030204" pitchFamily="34" charset="0"/>
              </a:rPr>
            </a:br>
            <a:r>
              <a:rPr lang="en-IN" sz="3800" b="1" i="1" dirty="0"/>
              <a:t>India’s </a:t>
            </a:r>
            <a:r>
              <a:rPr lang="en-IN" sz="3800" b="1" i="1" dirty="0" smtClean="0"/>
              <a:t>Premier Classified Internet </a:t>
            </a:r>
            <a:r>
              <a:rPr lang="en-IN" sz="3800" b="1" i="1" dirty="0"/>
              <a:t>Company</a:t>
            </a:r>
            <a:r>
              <a:rPr lang="en-IN" sz="3800" dirty="0"/>
              <a:t/>
            </a:r>
            <a:br>
              <a:rPr lang="en-IN" sz="3800" dirty="0"/>
            </a:br>
            <a:endParaRPr sz="38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1573410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82355" cy="842481"/>
          </a:xfrm>
        </p:spPr>
        <p:txBody>
          <a:bodyPr/>
          <a:lstStyle/>
          <a:p>
            <a:r>
              <a:rPr lang="en-US" dirty="0" smtClean="0"/>
              <a:t>Wheel of Value Creation</a:t>
            </a:r>
            <a:endParaRPr lang="en-US" dirty="0"/>
          </a:p>
        </p:txBody>
      </p:sp>
      <p:pic>
        <p:nvPicPr>
          <p:cNvPr id="3" name="Picture 2"/>
          <p:cNvPicPr>
            <a:picLocks noChangeAspect="1"/>
          </p:cNvPicPr>
          <p:nvPr/>
        </p:nvPicPr>
        <p:blipFill>
          <a:blip r:embed="rId2"/>
          <a:stretch>
            <a:fillRect/>
          </a:stretch>
        </p:blipFill>
        <p:spPr>
          <a:xfrm>
            <a:off x="282465" y="863030"/>
            <a:ext cx="6282722" cy="5783065"/>
          </a:xfrm>
          <a:prstGeom prst="rect">
            <a:avLst/>
          </a:prstGeom>
        </p:spPr>
      </p:pic>
      <p:sp>
        <p:nvSpPr>
          <p:cNvPr id="4" name="TextBox 3"/>
          <p:cNvSpPr txBox="1"/>
          <p:nvPr/>
        </p:nvSpPr>
        <p:spPr>
          <a:xfrm>
            <a:off x="6503487" y="1972637"/>
            <a:ext cx="5537825" cy="2862322"/>
          </a:xfrm>
          <a:prstGeom prst="rect">
            <a:avLst/>
          </a:prstGeom>
          <a:noFill/>
        </p:spPr>
        <p:txBody>
          <a:bodyPr wrap="square" rtlCol="0">
            <a:spAutoFit/>
          </a:bodyPr>
          <a:lstStyle/>
          <a:p>
            <a:pPr marL="342900" indent="-342900">
              <a:buAutoNum type="arabicPeriod"/>
            </a:pPr>
            <a:r>
              <a:rPr lang="en-US" sz="2000" dirty="0" smtClean="0"/>
              <a:t>Generate Revenue and Cash from core businesses</a:t>
            </a:r>
          </a:p>
          <a:p>
            <a:pPr marL="342900" indent="-342900">
              <a:buAutoNum type="arabicPeriod"/>
            </a:pPr>
            <a:endParaRPr lang="en-US" sz="2000" dirty="0"/>
          </a:p>
          <a:p>
            <a:pPr marL="342900" indent="-342900">
              <a:buAutoNum type="arabicPeriod"/>
            </a:pPr>
            <a:r>
              <a:rPr lang="en-US" sz="2000" dirty="0" smtClean="0"/>
              <a:t>Strengthening core businesses by M&amp;A/ Strategic investments</a:t>
            </a:r>
          </a:p>
          <a:p>
            <a:pPr marL="342900" indent="-342900">
              <a:buAutoNum type="arabicPeriod"/>
            </a:pPr>
            <a:endParaRPr lang="en-US" sz="2000" dirty="0"/>
          </a:p>
          <a:p>
            <a:pPr marL="342900" indent="-342900">
              <a:buAutoNum type="arabicPeriod"/>
            </a:pPr>
            <a:r>
              <a:rPr lang="en-US" sz="2000" dirty="0" smtClean="0"/>
              <a:t>Long term value creation by investing surplus funds in financial investments</a:t>
            </a:r>
            <a:endParaRPr lang="en-US" sz="2000" dirty="0"/>
          </a:p>
          <a:p>
            <a:pPr marL="342900" indent="-342900">
              <a:buAutoNum type="arabicPeriod"/>
            </a:pPr>
            <a:endParaRPr lang="en-US" sz="2000" dirty="0"/>
          </a:p>
        </p:txBody>
      </p:sp>
      <p:sp>
        <p:nvSpPr>
          <p:cNvPr id="5" name="Oval 4"/>
          <p:cNvSpPr/>
          <p:nvPr/>
        </p:nvSpPr>
        <p:spPr>
          <a:xfrm>
            <a:off x="4602822" y="2527443"/>
            <a:ext cx="390418" cy="380144"/>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6" name="Oval 5"/>
          <p:cNvSpPr/>
          <p:nvPr/>
        </p:nvSpPr>
        <p:spPr>
          <a:xfrm>
            <a:off x="2247435" y="2527443"/>
            <a:ext cx="390418" cy="380144"/>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7" name="Oval 6"/>
          <p:cNvSpPr/>
          <p:nvPr/>
        </p:nvSpPr>
        <p:spPr>
          <a:xfrm>
            <a:off x="3423826" y="4793415"/>
            <a:ext cx="390418" cy="380144"/>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Tree>
    <p:extLst>
      <p:ext uri="{BB962C8B-B14F-4D97-AF65-F5344CB8AC3E}">
        <p14:creationId xmlns:p14="http://schemas.microsoft.com/office/powerpoint/2010/main" val="30960689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641250" y="2207416"/>
            <a:ext cx="3177438" cy="767138"/>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Investment in Jeevansathi </a:t>
            </a:r>
            <a:r>
              <a:rPr lang="en-US" sz="2000" b="1" dirty="0" err="1" smtClean="0">
                <a:solidFill>
                  <a:schemeClr val="tx1"/>
                </a:solidFill>
              </a:rPr>
              <a:t>Rs</a:t>
            </a:r>
            <a:r>
              <a:rPr lang="en-US" sz="2000" b="1" dirty="0" smtClean="0">
                <a:solidFill>
                  <a:schemeClr val="tx1"/>
                </a:solidFill>
              </a:rPr>
              <a:t> 458 </a:t>
            </a:r>
            <a:r>
              <a:rPr lang="en-US" sz="2000" b="1" dirty="0" err="1" smtClean="0">
                <a:solidFill>
                  <a:schemeClr val="tx1"/>
                </a:solidFill>
              </a:rPr>
              <a:t>cr</a:t>
            </a:r>
            <a:r>
              <a:rPr lang="en-US" sz="2000" b="1" dirty="0" smtClean="0">
                <a:solidFill>
                  <a:schemeClr val="tx1"/>
                </a:solidFill>
              </a:rPr>
              <a:t>, 8.4% </a:t>
            </a:r>
            <a:endParaRPr lang="en-US" sz="2000" b="1" dirty="0">
              <a:solidFill>
                <a:schemeClr val="tx1"/>
              </a:solidFill>
            </a:endParaRPr>
          </a:p>
        </p:txBody>
      </p:sp>
      <p:sp>
        <p:nvSpPr>
          <p:cNvPr id="11" name="Google Shape;467;p36"/>
          <p:cNvSpPr txBox="1">
            <a:spLocks noGrp="1"/>
          </p:cNvSpPr>
          <p:nvPr>
            <p:ph type="title"/>
          </p:nvPr>
        </p:nvSpPr>
        <p:spPr>
          <a:xfrm>
            <a:off x="134051" y="180354"/>
            <a:ext cx="11674912" cy="697116"/>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US" sz="3200" b="1" dirty="0" smtClean="0">
                <a:latin typeface="Calibri Light" panose="020F0302020204030204" pitchFamily="34" charset="0"/>
                <a:cs typeface="Calibri Light" panose="020F0302020204030204" pitchFamily="34" charset="0"/>
              </a:rPr>
              <a:t> Cash from the Recruitment business invested in 99acres &amp; </a:t>
            </a:r>
            <a:r>
              <a:rPr lang="en-US" sz="3200" b="1" dirty="0" err="1" smtClean="0">
                <a:latin typeface="Calibri Light" panose="020F0302020204030204" pitchFamily="34" charset="0"/>
                <a:cs typeface="Calibri Light" panose="020F0302020204030204" pitchFamily="34" charset="0"/>
              </a:rPr>
              <a:t>Jeevansathi</a:t>
            </a:r>
            <a:endParaRPr sz="3200" b="1" dirty="0">
              <a:latin typeface="Calibri Light" panose="020F0302020204030204" pitchFamily="34" charset="0"/>
              <a:cs typeface="Calibri Light" panose="020F0302020204030204" pitchFamily="34" charset="0"/>
            </a:endParaRPr>
          </a:p>
        </p:txBody>
      </p:sp>
      <p:sp>
        <p:nvSpPr>
          <p:cNvPr id="13" name="TextBox 12"/>
          <p:cNvSpPr txBox="1"/>
          <p:nvPr/>
        </p:nvSpPr>
        <p:spPr>
          <a:xfrm>
            <a:off x="9620897" y="6424242"/>
            <a:ext cx="2286851" cy="369332"/>
          </a:xfrm>
          <a:prstGeom prst="rect">
            <a:avLst/>
          </a:prstGeom>
          <a:noFill/>
        </p:spPr>
        <p:txBody>
          <a:bodyPr wrap="square" rtlCol="0">
            <a:spAutoFit/>
          </a:bodyPr>
          <a:lstStyle/>
          <a:p>
            <a:r>
              <a:rPr lang="en-US" dirty="0" smtClean="0"/>
              <a:t>*Since 2006 till Q3’23.</a:t>
            </a:r>
            <a:endParaRPr lang="en-US" dirty="0"/>
          </a:p>
        </p:txBody>
      </p:sp>
      <p:sp>
        <p:nvSpPr>
          <p:cNvPr id="14" name="TextBox 13"/>
          <p:cNvSpPr txBox="1"/>
          <p:nvPr/>
        </p:nvSpPr>
        <p:spPr>
          <a:xfrm>
            <a:off x="791110" y="3246629"/>
            <a:ext cx="7900827" cy="493159"/>
          </a:xfrm>
          <a:prstGeom prst="rect">
            <a:avLst/>
          </a:prstGeom>
          <a:noFill/>
        </p:spPr>
        <p:txBody>
          <a:bodyPr wrap="square" rtlCol="0">
            <a:spAutoFit/>
          </a:bodyPr>
          <a:lstStyle/>
          <a:p>
            <a:endParaRPr lang="en-US" dirty="0"/>
          </a:p>
        </p:txBody>
      </p:sp>
      <p:sp>
        <p:nvSpPr>
          <p:cNvPr id="15" name="TextBox 14"/>
          <p:cNvSpPr txBox="1"/>
          <p:nvPr/>
        </p:nvSpPr>
        <p:spPr>
          <a:xfrm>
            <a:off x="312950" y="5765726"/>
            <a:ext cx="10948351" cy="1015663"/>
          </a:xfrm>
          <a:prstGeom prst="rect">
            <a:avLst/>
          </a:prstGeom>
          <a:noFill/>
        </p:spPr>
        <p:txBody>
          <a:bodyPr wrap="square" rtlCol="0">
            <a:spAutoFit/>
          </a:bodyPr>
          <a:lstStyle/>
          <a:p>
            <a:r>
              <a:rPr lang="en-US" sz="2000" b="1" dirty="0" smtClean="0"/>
              <a:t>Tax shield of 25%-30% on the cash burn of other businesses inside the standalone entity</a:t>
            </a:r>
          </a:p>
          <a:p>
            <a:r>
              <a:rPr lang="en-US" sz="2000" b="1" dirty="0" smtClean="0"/>
              <a:t>Approx. 10%-12% of Recruitment profit (post-tax shield) creating other large businesses for future</a:t>
            </a:r>
          </a:p>
          <a:p>
            <a:endParaRPr lang="en-US" sz="2000" dirty="0"/>
          </a:p>
        </p:txBody>
      </p:sp>
      <p:sp>
        <p:nvSpPr>
          <p:cNvPr id="2" name="Pie 1"/>
          <p:cNvSpPr/>
          <p:nvPr/>
        </p:nvSpPr>
        <p:spPr>
          <a:xfrm>
            <a:off x="3035054" y="1607061"/>
            <a:ext cx="4606196" cy="3930709"/>
          </a:xfrm>
          <a:prstGeom prst="pie">
            <a:avLst>
              <a:gd name="adj1" fmla="val 0"/>
              <a:gd name="adj2" fmla="val 1907084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smtClean="0">
              <a:solidFill>
                <a:schemeClr val="tx1"/>
              </a:solidFill>
            </a:endParaRPr>
          </a:p>
          <a:p>
            <a:pPr algn="ctr"/>
            <a:endParaRPr lang="en-US" sz="2800" dirty="0">
              <a:solidFill>
                <a:schemeClr val="tx1"/>
              </a:solidFill>
            </a:endParaRPr>
          </a:p>
          <a:p>
            <a:pPr algn="ctr"/>
            <a:endParaRPr lang="en-US" sz="2000" b="1" dirty="0" smtClean="0">
              <a:solidFill>
                <a:schemeClr val="tx1"/>
              </a:solidFill>
            </a:endParaRPr>
          </a:p>
          <a:p>
            <a:r>
              <a:rPr lang="en-US" sz="2000" b="1" dirty="0" smtClean="0">
                <a:solidFill>
                  <a:schemeClr val="tx1"/>
                </a:solidFill>
              </a:rPr>
              <a:t>Balance Cash PBT: </a:t>
            </a:r>
            <a:r>
              <a:rPr lang="en-US" sz="2000" b="1" dirty="0" err="1" smtClean="0">
                <a:solidFill>
                  <a:schemeClr val="tx1"/>
                </a:solidFill>
              </a:rPr>
              <a:t>Rs</a:t>
            </a:r>
            <a:r>
              <a:rPr lang="en-US" sz="2000" b="1" dirty="0" smtClean="0">
                <a:solidFill>
                  <a:schemeClr val="tx1"/>
                </a:solidFill>
              </a:rPr>
              <a:t> 4,620Cr</a:t>
            </a:r>
            <a:endParaRPr lang="en-US" sz="2000" b="1" dirty="0">
              <a:solidFill>
                <a:schemeClr val="tx1"/>
              </a:solidFill>
            </a:endParaRPr>
          </a:p>
        </p:txBody>
      </p:sp>
      <p:sp>
        <p:nvSpPr>
          <p:cNvPr id="20" name="Pie 19"/>
          <p:cNvSpPr/>
          <p:nvPr/>
        </p:nvSpPr>
        <p:spPr>
          <a:xfrm rot="18980170">
            <a:off x="3419914" y="1518740"/>
            <a:ext cx="4194924" cy="3914454"/>
          </a:xfrm>
          <a:prstGeom prst="pie">
            <a:avLst>
              <a:gd name="adj1" fmla="val 418751"/>
              <a:gd name="adj2" fmla="val 1560446"/>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tx1"/>
              </a:solidFill>
            </a:endParaRPr>
          </a:p>
        </p:txBody>
      </p:sp>
      <p:sp>
        <p:nvSpPr>
          <p:cNvPr id="21" name="Pie 20"/>
          <p:cNvSpPr/>
          <p:nvPr/>
        </p:nvSpPr>
        <p:spPr>
          <a:xfrm rot="20822501">
            <a:off x="3419915" y="1518741"/>
            <a:ext cx="4194924" cy="3914454"/>
          </a:xfrm>
          <a:prstGeom prst="pie">
            <a:avLst>
              <a:gd name="adj1" fmla="val 0"/>
              <a:gd name="adj2" fmla="val 685985"/>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solidFill>
                <a:schemeClr val="tx1"/>
              </a:solidFill>
            </a:endParaRPr>
          </a:p>
        </p:txBody>
      </p:sp>
      <p:sp>
        <p:nvSpPr>
          <p:cNvPr id="22" name="Rectangle 21"/>
          <p:cNvSpPr/>
          <p:nvPr/>
        </p:nvSpPr>
        <p:spPr>
          <a:xfrm>
            <a:off x="791110" y="1042090"/>
            <a:ext cx="10736493" cy="407941"/>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Recruitment Cash </a:t>
            </a:r>
            <a:r>
              <a:rPr lang="en-US" sz="2400" b="1" dirty="0" smtClean="0">
                <a:solidFill>
                  <a:schemeClr val="tx1"/>
                </a:solidFill>
              </a:rPr>
              <a:t>PBT* ~</a:t>
            </a:r>
            <a:r>
              <a:rPr lang="en-US" sz="2400" b="1" dirty="0" err="1" smtClean="0">
                <a:solidFill>
                  <a:schemeClr val="tx1"/>
                </a:solidFill>
              </a:rPr>
              <a:t>Rs</a:t>
            </a:r>
            <a:r>
              <a:rPr lang="en-US" sz="2400" b="1" dirty="0" smtClean="0">
                <a:solidFill>
                  <a:schemeClr val="tx1"/>
                </a:solidFill>
              </a:rPr>
              <a:t> </a:t>
            </a:r>
            <a:r>
              <a:rPr lang="en-US" sz="2400" b="1" dirty="0">
                <a:solidFill>
                  <a:schemeClr val="tx1"/>
                </a:solidFill>
              </a:rPr>
              <a:t>5,440 Cr</a:t>
            </a:r>
          </a:p>
        </p:txBody>
      </p:sp>
      <p:sp>
        <p:nvSpPr>
          <p:cNvPr id="23" name="Rectangle 22"/>
          <p:cNvSpPr/>
          <p:nvPr/>
        </p:nvSpPr>
        <p:spPr>
          <a:xfrm>
            <a:off x="7788518" y="3313685"/>
            <a:ext cx="3177438" cy="767138"/>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Investment in 99acres  </a:t>
            </a:r>
          </a:p>
          <a:p>
            <a:pPr algn="ctr"/>
            <a:r>
              <a:rPr lang="en-US" sz="2000" b="1" dirty="0" err="1" smtClean="0">
                <a:solidFill>
                  <a:schemeClr val="tx1"/>
                </a:solidFill>
              </a:rPr>
              <a:t>Rs</a:t>
            </a:r>
            <a:r>
              <a:rPr lang="en-US" sz="2000" b="1" dirty="0" smtClean="0">
                <a:solidFill>
                  <a:schemeClr val="tx1"/>
                </a:solidFill>
              </a:rPr>
              <a:t> 362 </a:t>
            </a:r>
            <a:r>
              <a:rPr lang="en-US" sz="2000" b="1" dirty="0" err="1" smtClean="0">
                <a:solidFill>
                  <a:schemeClr val="tx1"/>
                </a:solidFill>
              </a:rPr>
              <a:t>cr</a:t>
            </a:r>
            <a:r>
              <a:rPr lang="en-US" sz="2000" b="1" dirty="0" smtClean="0">
                <a:solidFill>
                  <a:schemeClr val="tx1"/>
                </a:solidFill>
              </a:rPr>
              <a:t>, 6.6% </a:t>
            </a:r>
            <a:endParaRPr lang="en-US" sz="2000" b="1" dirty="0">
              <a:solidFill>
                <a:schemeClr val="tx1"/>
              </a:solidFill>
            </a:endParaRPr>
          </a:p>
        </p:txBody>
      </p:sp>
    </p:spTree>
    <p:extLst>
      <p:ext uri="{BB962C8B-B14F-4D97-AF65-F5344CB8AC3E}">
        <p14:creationId xmlns:p14="http://schemas.microsoft.com/office/powerpoint/2010/main" val="35039076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Google Shape;467;p36"/>
          <p:cNvSpPr txBox="1">
            <a:spLocks noGrp="1"/>
          </p:cNvSpPr>
          <p:nvPr>
            <p:ph type="title"/>
          </p:nvPr>
        </p:nvSpPr>
        <p:spPr>
          <a:xfrm>
            <a:off x="90042" y="0"/>
            <a:ext cx="8869023" cy="697116"/>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US" sz="3200" b="1" dirty="0" smtClean="0">
                <a:latin typeface="Calibri Light" panose="020F0302020204030204" pitchFamily="34" charset="0"/>
                <a:cs typeface="Calibri Light" panose="020F0302020204030204" pitchFamily="34" charset="0"/>
              </a:rPr>
              <a:t>Cash Flows and Capital </a:t>
            </a:r>
            <a:r>
              <a:rPr lang="en-US" sz="3200" b="1" dirty="0">
                <a:latin typeface="Calibri Light" panose="020F0302020204030204" pitchFamily="34" charset="0"/>
                <a:cs typeface="Calibri Light" panose="020F0302020204030204" pitchFamily="34" charset="0"/>
              </a:rPr>
              <a:t>A</a:t>
            </a:r>
            <a:r>
              <a:rPr lang="en-US" sz="3200" b="1" dirty="0" smtClean="0">
                <a:latin typeface="Calibri Light" panose="020F0302020204030204" pitchFamily="34" charset="0"/>
                <a:cs typeface="Calibri Light" panose="020F0302020204030204" pitchFamily="34" charset="0"/>
              </a:rPr>
              <a:t>llocation.</a:t>
            </a:r>
            <a:endParaRPr sz="3200" b="1" dirty="0">
              <a:latin typeface="Calibri Light" panose="020F0302020204030204" pitchFamily="34" charset="0"/>
              <a:cs typeface="Calibri Light" panose="020F0302020204030204" pitchFamily="34" charset="0"/>
            </a:endParaRPr>
          </a:p>
        </p:txBody>
      </p:sp>
      <p:cxnSp>
        <p:nvCxnSpPr>
          <p:cNvPr id="5" name="Straight Connector 4"/>
          <p:cNvCxnSpPr/>
          <p:nvPr/>
        </p:nvCxnSpPr>
        <p:spPr>
          <a:xfrm>
            <a:off x="3945277" y="1294547"/>
            <a:ext cx="0" cy="50959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8371730" y="1397287"/>
            <a:ext cx="22257" cy="4872922"/>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63532" y="1294815"/>
            <a:ext cx="3607512" cy="4708981"/>
          </a:xfrm>
          <a:prstGeom prst="rect">
            <a:avLst/>
          </a:prstGeom>
          <a:noFill/>
        </p:spPr>
        <p:txBody>
          <a:bodyPr wrap="square" rtlCol="0">
            <a:spAutoFit/>
          </a:bodyPr>
          <a:lstStyle/>
          <a:p>
            <a:r>
              <a:rPr lang="en-US" sz="2000" b="1" u="sng" dirty="0" smtClean="0"/>
              <a:t>Strong operating businesses</a:t>
            </a:r>
          </a:p>
          <a:p>
            <a:endParaRPr lang="en-US" sz="2000" b="1" u="sng" dirty="0"/>
          </a:p>
          <a:p>
            <a:pPr marL="342900" indent="-342900">
              <a:buFont typeface="Arial" panose="020B0604020202020204" pitchFamily="34" charset="0"/>
              <a:buChar char="•"/>
            </a:pPr>
            <a:r>
              <a:rPr lang="en-US" sz="2000" dirty="0" smtClean="0"/>
              <a:t>Strong Operating Cash generation year with a run-rate of 1000 Cr plus ( pre Tax) annually and growing.</a:t>
            </a:r>
          </a:p>
          <a:p>
            <a:pPr marL="342900" indent="-342900">
              <a:buFont typeface="Arial" panose="020B0604020202020204" pitchFamily="34" charset="0"/>
              <a:buChar char="•"/>
            </a:pPr>
            <a:endParaRPr lang="en-US" sz="2000" dirty="0" smtClean="0"/>
          </a:p>
          <a:p>
            <a:endParaRPr lang="en-US" sz="2000" dirty="0"/>
          </a:p>
          <a:p>
            <a:pPr marL="342900" indent="-342900">
              <a:buFont typeface="Arial" panose="020B0604020202020204" pitchFamily="34" charset="0"/>
              <a:buChar char="•"/>
            </a:pPr>
            <a:r>
              <a:rPr lang="en-US" sz="2000" dirty="0" smtClean="0"/>
              <a:t>Negative working capital due to advance subscription fees ( </a:t>
            </a:r>
            <a:r>
              <a:rPr lang="en-US" sz="2000" dirty="0" err="1" smtClean="0"/>
              <a:t>Rs</a:t>
            </a:r>
            <a:r>
              <a:rPr lang="en-US" sz="2000" dirty="0" smtClean="0"/>
              <a:t> 835 </a:t>
            </a:r>
            <a:r>
              <a:rPr lang="en-US" sz="2000" dirty="0" err="1" smtClean="0"/>
              <a:t>cr</a:t>
            </a:r>
            <a:r>
              <a:rPr lang="en-US" sz="2000" dirty="0" smtClean="0"/>
              <a:t> as on 31/12/22)</a:t>
            </a:r>
            <a:endParaRPr lang="en-US" sz="2000" b="1" dirty="0" smtClean="0">
              <a:solidFill>
                <a:srgbClr val="FF0000"/>
              </a:solidFill>
            </a:endParaRPr>
          </a:p>
          <a:p>
            <a:pPr marL="342900" indent="-342900">
              <a:buFont typeface="Arial" panose="020B0604020202020204" pitchFamily="34" charset="0"/>
              <a:buChar char="•"/>
            </a:pPr>
            <a:endParaRPr lang="en-US" sz="2000" b="1" u="sng" dirty="0" smtClean="0"/>
          </a:p>
          <a:p>
            <a:pPr marL="342900" indent="-342900">
              <a:buFont typeface="Arial" panose="020B0604020202020204" pitchFamily="34" charset="0"/>
              <a:buChar char="•"/>
            </a:pPr>
            <a:r>
              <a:rPr lang="en-US" sz="2000" dirty="0" smtClean="0"/>
              <a:t>Asset-light business models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“Zero” Debt.</a:t>
            </a:r>
          </a:p>
        </p:txBody>
      </p:sp>
      <p:sp>
        <p:nvSpPr>
          <p:cNvPr id="8" name="TextBox 7"/>
          <p:cNvSpPr txBox="1"/>
          <p:nvPr/>
        </p:nvSpPr>
        <p:spPr>
          <a:xfrm>
            <a:off x="4129784" y="1150711"/>
            <a:ext cx="4160178" cy="5324535"/>
          </a:xfrm>
          <a:prstGeom prst="rect">
            <a:avLst/>
          </a:prstGeom>
          <a:noFill/>
        </p:spPr>
        <p:txBody>
          <a:bodyPr wrap="square" rtlCol="0">
            <a:spAutoFit/>
          </a:bodyPr>
          <a:lstStyle/>
          <a:p>
            <a:pPr algn="ctr"/>
            <a:r>
              <a:rPr lang="en-US" sz="2000" b="1" u="sng" dirty="0" smtClean="0"/>
              <a:t>Well Defined approach towards Financial Investments</a:t>
            </a:r>
          </a:p>
          <a:p>
            <a:endParaRPr lang="en-US" sz="2000" b="1" u="sng" dirty="0"/>
          </a:p>
          <a:p>
            <a:pPr marL="342900" indent="-342900">
              <a:buFont typeface="Arial" panose="020B0604020202020204" pitchFamily="34" charset="0"/>
              <a:buChar char="•"/>
            </a:pPr>
            <a:r>
              <a:rPr lang="en-US" sz="2000" dirty="0" smtClean="0"/>
              <a:t>AIF structure for eventual and self-sustained independent financial investment business.</a:t>
            </a:r>
          </a:p>
          <a:p>
            <a:pPr marL="342900" indent="-342900">
              <a:buFont typeface="Arial" panose="020B0604020202020204" pitchFamily="34" charset="0"/>
              <a:buChar char="•"/>
            </a:pPr>
            <a:endParaRPr lang="en-US" sz="2000" b="1" u="sng" dirty="0"/>
          </a:p>
          <a:p>
            <a:pPr marL="342900" indent="-342900">
              <a:buFont typeface="Arial" panose="020B0604020202020204" pitchFamily="34" charset="0"/>
              <a:buChar char="•"/>
            </a:pPr>
            <a:r>
              <a:rPr lang="en-US" sz="2000" dirty="0" smtClean="0"/>
              <a:t>Partnered with reputed Sovereign Fund (</a:t>
            </a:r>
            <a:r>
              <a:rPr lang="en-US" sz="2000" dirty="0" err="1" smtClean="0"/>
              <a:t>Temasek</a:t>
            </a:r>
            <a:r>
              <a:rPr lang="en-US" sz="2000" dirty="0" smtClean="0"/>
              <a:t> Holdings).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AIF contribution commitment </a:t>
            </a:r>
            <a:r>
              <a:rPr lang="en-US" sz="2000" dirty="0" smtClean="0"/>
              <a:t>is currently </a:t>
            </a:r>
            <a:r>
              <a:rPr lang="en-US" sz="2000" dirty="0"/>
              <a:t>pegged at ~USD </a:t>
            </a:r>
            <a:r>
              <a:rPr lang="en-US" sz="2000" dirty="0" smtClean="0"/>
              <a:t>212.5m</a:t>
            </a: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Funds created with a term of 12-14 years.</a:t>
            </a:r>
          </a:p>
          <a:p>
            <a:r>
              <a:rPr lang="en-US" sz="2000" dirty="0" smtClean="0"/>
              <a:t> </a:t>
            </a:r>
          </a:p>
          <a:p>
            <a:pPr marL="342900" indent="-342900">
              <a:buFont typeface="Arial" panose="020B0604020202020204" pitchFamily="34" charset="0"/>
              <a:buChar char="•"/>
            </a:pPr>
            <a:endParaRPr lang="en-US" sz="2000" dirty="0"/>
          </a:p>
        </p:txBody>
      </p:sp>
      <p:sp>
        <p:nvSpPr>
          <p:cNvPr id="9" name="TextBox 8"/>
          <p:cNvSpPr txBox="1"/>
          <p:nvPr/>
        </p:nvSpPr>
        <p:spPr>
          <a:xfrm>
            <a:off x="8617880" y="1160985"/>
            <a:ext cx="3543298" cy="4708981"/>
          </a:xfrm>
          <a:prstGeom prst="rect">
            <a:avLst/>
          </a:prstGeom>
          <a:noFill/>
        </p:spPr>
        <p:txBody>
          <a:bodyPr wrap="square" rtlCol="0">
            <a:spAutoFit/>
          </a:bodyPr>
          <a:lstStyle/>
          <a:p>
            <a:pPr algn="ctr"/>
            <a:r>
              <a:rPr lang="en-US" sz="2000" b="1" u="sng" dirty="0" smtClean="0"/>
              <a:t>Established Dividend payout track record.</a:t>
            </a:r>
          </a:p>
          <a:p>
            <a:endParaRPr lang="en-US" sz="2000" b="1" u="sng" dirty="0"/>
          </a:p>
          <a:p>
            <a:pPr marL="342900" indent="-342900">
              <a:buFont typeface="Arial" panose="020B0604020202020204" pitchFamily="34" charset="0"/>
              <a:buChar char="•"/>
            </a:pPr>
            <a:r>
              <a:rPr lang="en-US" sz="2000" dirty="0" smtClean="0"/>
              <a:t>Formal dividend policy of paying 25%-40% of standalone cash PAT .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Track record of consistent dividend payout for last 16 years</a:t>
            </a:r>
            <a:r>
              <a:rPr lang="en-US" sz="2000" dirty="0"/>
              <a:t>. Paid 28% of </a:t>
            </a:r>
            <a:r>
              <a:rPr lang="en-US" sz="2000" dirty="0" smtClean="0"/>
              <a:t>cash PAT </a:t>
            </a:r>
            <a:r>
              <a:rPr lang="en-US" sz="2000" dirty="0"/>
              <a:t>as dividend till date. </a:t>
            </a:r>
            <a:endParaRPr lang="en-US" sz="2000" dirty="0" smtClean="0"/>
          </a:p>
          <a:p>
            <a:pPr marL="342900" indent="-342900">
              <a:buFont typeface="Arial" panose="020B0604020202020204" pitchFamily="34" charset="0"/>
              <a:buChar char="•"/>
            </a:pPr>
            <a:endParaRPr lang="en-US" sz="2000" dirty="0">
              <a:solidFill>
                <a:srgbClr val="FF0000"/>
              </a:solidFill>
            </a:endParaRPr>
          </a:p>
          <a:p>
            <a:pPr marL="342900" indent="-342900">
              <a:buFont typeface="Arial" panose="020B0604020202020204" pitchFamily="34" charset="0"/>
              <a:buChar char="•"/>
            </a:pPr>
            <a:endParaRPr lang="en-US" sz="2000" dirty="0" smtClean="0">
              <a:solidFill>
                <a:srgbClr val="FF0000"/>
              </a:solidFill>
            </a:endParaRPr>
          </a:p>
          <a:p>
            <a:pPr marL="342900" indent="-342900">
              <a:buFont typeface="Arial" panose="020B0604020202020204" pitchFamily="34" charset="0"/>
              <a:buChar char="•"/>
            </a:pPr>
            <a:endParaRPr lang="en-US" sz="2000" b="1" u="sng" dirty="0" smtClean="0"/>
          </a:p>
          <a:p>
            <a:endParaRPr lang="en-US" sz="2000" b="1" u="sng" dirty="0"/>
          </a:p>
        </p:txBody>
      </p:sp>
    </p:spTree>
    <p:extLst>
      <p:ext uri="{BB962C8B-B14F-4D97-AF65-F5344CB8AC3E}">
        <p14:creationId xmlns:p14="http://schemas.microsoft.com/office/powerpoint/2010/main" val="21362971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E:\Valuedge\InfoEdge\LOGOS\Naukri.PNG"/>
          <p:cNvPicPr>
            <a:picLocks noChangeAspect="1" noChangeArrowheads="1"/>
          </p:cNvPicPr>
          <p:nvPr/>
        </p:nvPicPr>
        <p:blipFill>
          <a:blip r:embed="rId2"/>
          <a:srcRect/>
          <a:stretch>
            <a:fillRect/>
          </a:stretch>
        </p:blipFill>
        <p:spPr bwMode="auto">
          <a:xfrm>
            <a:off x="889398" y="2497899"/>
            <a:ext cx="5460031" cy="1314968"/>
          </a:xfrm>
          <a:prstGeom prst="rect">
            <a:avLst/>
          </a:prstGeom>
          <a:noFill/>
          <a:ln w="9525">
            <a:noFill/>
            <a:miter lim="800000"/>
            <a:headEnd/>
            <a:tailEnd/>
          </a:ln>
        </p:spPr>
      </p:pic>
    </p:spTree>
    <p:extLst>
      <p:ext uri="{BB962C8B-B14F-4D97-AF65-F5344CB8AC3E}">
        <p14:creationId xmlns:p14="http://schemas.microsoft.com/office/powerpoint/2010/main" val="2470707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1961154834"/>
              </p:ext>
            </p:extLst>
          </p:nvPr>
        </p:nvGraphicFramePr>
        <p:xfrm>
          <a:off x="123354" y="1288456"/>
          <a:ext cx="6635673" cy="4657919"/>
        </p:xfrm>
        <a:graphic>
          <a:graphicData uri="http://schemas.openxmlformats.org/drawingml/2006/chart">
            <c:chart xmlns:c="http://schemas.openxmlformats.org/drawingml/2006/chart" xmlns:r="http://schemas.openxmlformats.org/officeDocument/2006/relationships" r:id="rId2"/>
          </a:graphicData>
        </a:graphic>
      </p:graphicFrame>
      <p:cxnSp>
        <p:nvCxnSpPr>
          <p:cNvPr id="5" name="Straight Connector 4"/>
          <p:cNvCxnSpPr/>
          <p:nvPr/>
        </p:nvCxnSpPr>
        <p:spPr>
          <a:xfrm flipV="1">
            <a:off x="7050418" y="5465861"/>
            <a:ext cx="4262301" cy="20019"/>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8023019" y="3996903"/>
            <a:ext cx="279856" cy="149121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7" name="Rectangle 6"/>
          <p:cNvSpPr/>
          <p:nvPr/>
        </p:nvSpPr>
        <p:spPr>
          <a:xfrm>
            <a:off x="10364723" y="1078791"/>
            <a:ext cx="279479" cy="439734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0" name="Rectangle 9"/>
          <p:cNvSpPr/>
          <p:nvPr/>
        </p:nvSpPr>
        <p:spPr>
          <a:xfrm>
            <a:off x="7474297" y="4428166"/>
            <a:ext cx="285216" cy="104967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1" name="Rectangle 10"/>
          <p:cNvSpPr/>
          <p:nvPr/>
        </p:nvSpPr>
        <p:spPr>
          <a:xfrm>
            <a:off x="8592858" y="3441847"/>
            <a:ext cx="297695" cy="2034285"/>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2" name="Rectangle 11"/>
          <p:cNvSpPr/>
          <p:nvPr/>
        </p:nvSpPr>
        <p:spPr>
          <a:xfrm>
            <a:off x="9162701" y="2876769"/>
            <a:ext cx="305779" cy="25993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3" name="Rectangle 12"/>
          <p:cNvSpPr/>
          <p:nvPr/>
        </p:nvSpPr>
        <p:spPr>
          <a:xfrm>
            <a:off x="9763368" y="3051430"/>
            <a:ext cx="304175" cy="241443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4" name="TextBox 13"/>
          <p:cNvSpPr txBox="1"/>
          <p:nvPr/>
        </p:nvSpPr>
        <p:spPr>
          <a:xfrm>
            <a:off x="8546369" y="5557432"/>
            <a:ext cx="688368" cy="307777"/>
          </a:xfrm>
          <a:prstGeom prst="rect">
            <a:avLst/>
          </a:prstGeom>
          <a:noFill/>
        </p:spPr>
        <p:txBody>
          <a:bodyPr wrap="square" rtlCol="0">
            <a:spAutoFit/>
          </a:bodyPr>
          <a:lstStyle/>
          <a:p>
            <a:r>
              <a:rPr lang="en-US" sz="1400" b="1" dirty="0" smtClean="0"/>
              <a:t>2017</a:t>
            </a:r>
            <a:endParaRPr lang="en-US" sz="1400" b="1" dirty="0"/>
          </a:p>
        </p:txBody>
      </p:sp>
      <p:sp>
        <p:nvSpPr>
          <p:cNvPr id="15" name="TextBox 14"/>
          <p:cNvSpPr txBox="1"/>
          <p:nvPr/>
        </p:nvSpPr>
        <p:spPr>
          <a:xfrm>
            <a:off x="7926215" y="5574050"/>
            <a:ext cx="688368" cy="307777"/>
          </a:xfrm>
          <a:prstGeom prst="rect">
            <a:avLst/>
          </a:prstGeom>
          <a:noFill/>
        </p:spPr>
        <p:txBody>
          <a:bodyPr wrap="square" rtlCol="0">
            <a:spAutoFit/>
          </a:bodyPr>
          <a:lstStyle/>
          <a:p>
            <a:r>
              <a:rPr lang="en-US" sz="1400" b="1" dirty="0" smtClean="0"/>
              <a:t>2015</a:t>
            </a:r>
            <a:endParaRPr lang="en-US" sz="1400" b="1" dirty="0"/>
          </a:p>
        </p:txBody>
      </p:sp>
      <p:sp>
        <p:nvSpPr>
          <p:cNvPr id="16" name="TextBox 15"/>
          <p:cNvSpPr txBox="1"/>
          <p:nvPr/>
        </p:nvSpPr>
        <p:spPr>
          <a:xfrm>
            <a:off x="7310075" y="5563929"/>
            <a:ext cx="688368" cy="307777"/>
          </a:xfrm>
          <a:prstGeom prst="rect">
            <a:avLst/>
          </a:prstGeom>
          <a:noFill/>
        </p:spPr>
        <p:txBody>
          <a:bodyPr wrap="square" rtlCol="0">
            <a:spAutoFit/>
          </a:bodyPr>
          <a:lstStyle/>
          <a:p>
            <a:r>
              <a:rPr lang="en-US" sz="1400" b="1" dirty="0" smtClean="0"/>
              <a:t>2013</a:t>
            </a:r>
            <a:endParaRPr lang="en-US" sz="1400" b="1" dirty="0"/>
          </a:p>
        </p:txBody>
      </p:sp>
      <p:sp>
        <p:nvSpPr>
          <p:cNvPr id="19" name="TextBox 18"/>
          <p:cNvSpPr txBox="1"/>
          <p:nvPr/>
        </p:nvSpPr>
        <p:spPr>
          <a:xfrm>
            <a:off x="9649157" y="5546024"/>
            <a:ext cx="688368" cy="307777"/>
          </a:xfrm>
          <a:prstGeom prst="rect">
            <a:avLst/>
          </a:prstGeom>
          <a:noFill/>
        </p:spPr>
        <p:txBody>
          <a:bodyPr wrap="square" rtlCol="0">
            <a:spAutoFit/>
          </a:bodyPr>
          <a:lstStyle/>
          <a:p>
            <a:r>
              <a:rPr lang="en-US" sz="1400" b="1" dirty="0" smtClean="0"/>
              <a:t>2021</a:t>
            </a:r>
            <a:endParaRPr lang="en-US" sz="1400" b="1" dirty="0"/>
          </a:p>
        </p:txBody>
      </p:sp>
      <p:sp>
        <p:nvSpPr>
          <p:cNvPr id="20" name="TextBox 19"/>
          <p:cNvSpPr txBox="1"/>
          <p:nvPr/>
        </p:nvSpPr>
        <p:spPr>
          <a:xfrm>
            <a:off x="9073794" y="5554061"/>
            <a:ext cx="688368" cy="307777"/>
          </a:xfrm>
          <a:prstGeom prst="rect">
            <a:avLst/>
          </a:prstGeom>
          <a:noFill/>
        </p:spPr>
        <p:txBody>
          <a:bodyPr wrap="square" rtlCol="0">
            <a:spAutoFit/>
          </a:bodyPr>
          <a:lstStyle/>
          <a:p>
            <a:r>
              <a:rPr lang="en-US" sz="1400" b="1" dirty="0" smtClean="0"/>
              <a:t>2019</a:t>
            </a:r>
            <a:endParaRPr lang="en-US" sz="1400" b="1" dirty="0"/>
          </a:p>
        </p:txBody>
      </p:sp>
      <p:sp>
        <p:nvSpPr>
          <p:cNvPr id="21" name="Rectangle 20"/>
          <p:cNvSpPr/>
          <p:nvPr/>
        </p:nvSpPr>
        <p:spPr>
          <a:xfrm>
            <a:off x="10909448" y="1777434"/>
            <a:ext cx="268830" cy="369869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4" name="TextBox 23"/>
          <p:cNvSpPr txBox="1"/>
          <p:nvPr/>
        </p:nvSpPr>
        <p:spPr>
          <a:xfrm>
            <a:off x="10765351" y="368818"/>
            <a:ext cx="759437" cy="307777"/>
          </a:xfrm>
          <a:prstGeom prst="rect">
            <a:avLst/>
          </a:prstGeom>
          <a:noFill/>
        </p:spPr>
        <p:txBody>
          <a:bodyPr wrap="square" rtlCol="0">
            <a:spAutoFit/>
          </a:bodyPr>
          <a:lstStyle/>
          <a:p>
            <a:r>
              <a:rPr lang="en-US" sz="1400" dirty="0" smtClean="0"/>
              <a:t>1073</a:t>
            </a:r>
            <a:endParaRPr lang="en-US" sz="1400" dirty="0"/>
          </a:p>
        </p:txBody>
      </p:sp>
      <p:sp>
        <p:nvSpPr>
          <p:cNvPr id="25" name="TextBox 24"/>
          <p:cNvSpPr txBox="1"/>
          <p:nvPr/>
        </p:nvSpPr>
        <p:spPr>
          <a:xfrm>
            <a:off x="10269929" y="729004"/>
            <a:ext cx="759437" cy="307777"/>
          </a:xfrm>
          <a:prstGeom prst="rect">
            <a:avLst/>
          </a:prstGeom>
          <a:noFill/>
        </p:spPr>
        <p:txBody>
          <a:bodyPr wrap="square" rtlCol="0">
            <a:spAutoFit/>
          </a:bodyPr>
          <a:lstStyle/>
          <a:p>
            <a:r>
              <a:rPr lang="en-US" sz="1400" dirty="0" smtClean="0"/>
              <a:t>987</a:t>
            </a:r>
            <a:endParaRPr lang="en-US" sz="1400" dirty="0"/>
          </a:p>
        </p:txBody>
      </p:sp>
      <p:sp>
        <p:nvSpPr>
          <p:cNvPr id="26" name="TextBox 25"/>
          <p:cNvSpPr txBox="1"/>
          <p:nvPr/>
        </p:nvSpPr>
        <p:spPr>
          <a:xfrm>
            <a:off x="9634584" y="2718458"/>
            <a:ext cx="759437" cy="307777"/>
          </a:xfrm>
          <a:prstGeom prst="rect">
            <a:avLst/>
          </a:prstGeom>
          <a:noFill/>
        </p:spPr>
        <p:txBody>
          <a:bodyPr wrap="square" rtlCol="0">
            <a:spAutoFit/>
          </a:bodyPr>
          <a:lstStyle/>
          <a:p>
            <a:r>
              <a:rPr lang="en-US" sz="1400" dirty="0" smtClean="0"/>
              <a:t>470</a:t>
            </a:r>
            <a:endParaRPr lang="en-US" sz="1400" dirty="0"/>
          </a:p>
        </p:txBody>
      </p:sp>
      <p:sp>
        <p:nvSpPr>
          <p:cNvPr id="27" name="TextBox 26"/>
          <p:cNvSpPr txBox="1"/>
          <p:nvPr/>
        </p:nvSpPr>
        <p:spPr>
          <a:xfrm>
            <a:off x="9074244" y="2582450"/>
            <a:ext cx="759437" cy="307777"/>
          </a:xfrm>
          <a:prstGeom prst="rect">
            <a:avLst/>
          </a:prstGeom>
          <a:noFill/>
        </p:spPr>
        <p:txBody>
          <a:bodyPr wrap="square" rtlCol="0">
            <a:spAutoFit/>
          </a:bodyPr>
          <a:lstStyle/>
          <a:p>
            <a:r>
              <a:rPr lang="en-US" sz="1400" dirty="0" smtClean="0"/>
              <a:t>498</a:t>
            </a:r>
            <a:endParaRPr lang="en-US" sz="1400" dirty="0"/>
          </a:p>
        </p:txBody>
      </p:sp>
      <p:sp>
        <p:nvSpPr>
          <p:cNvPr id="28" name="TextBox 27"/>
          <p:cNvSpPr txBox="1"/>
          <p:nvPr/>
        </p:nvSpPr>
        <p:spPr>
          <a:xfrm>
            <a:off x="8513958" y="3148513"/>
            <a:ext cx="759437" cy="307777"/>
          </a:xfrm>
          <a:prstGeom prst="rect">
            <a:avLst/>
          </a:prstGeom>
          <a:noFill/>
        </p:spPr>
        <p:txBody>
          <a:bodyPr wrap="square" rtlCol="0">
            <a:spAutoFit/>
          </a:bodyPr>
          <a:lstStyle/>
          <a:p>
            <a:r>
              <a:rPr lang="en-US" sz="1400" dirty="0" smtClean="0"/>
              <a:t>371</a:t>
            </a:r>
            <a:endParaRPr lang="en-US" sz="1400" dirty="0"/>
          </a:p>
        </p:txBody>
      </p:sp>
      <p:sp>
        <p:nvSpPr>
          <p:cNvPr id="29" name="TextBox 28"/>
          <p:cNvSpPr txBox="1"/>
          <p:nvPr/>
        </p:nvSpPr>
        <p:spPr>
          <a:xfrm>
            <a:off x="7954689" y="3712469"/>
            <a:ext cx="759437" cy="307777"/>
          </a:xfrm>
          <a:prstGeom prst="rect">
            <a:avLst/>
          </a:prstGeom>
          <a:noFill/>
        </p:spPr>
        <p:txBody>
          <a:bodyPr wrap="square" rtlCol="0">
            <a:spAutoFit/>
          </a:bodyPr>
          <a:lstStyle/>
          <a:p>
            <a:r>
              <a:rPr lang="en-US" sz="1400" dirty="0" smtClean="0"/>
              <a:t>279</a:t>
            </a:r>
            <a:endParaRPr lang="en-US" sz="1400" dirty="0"/>
          </a:p>
        </p:txBody>
      </p:sp>
      <p:sp>
        <p:nvSpPr>
          <p:cNvPr id="30" name="TextBox 29"/>
          <p:cNvSpPr txBox="1"/>
          <p:nvPr/>
        </p:nvSpPr>
        <p:spPr>
          <a:xfrm>
            <a:off x="7416835" y="4140534"/>
            <a:ext cx="759437" cy="307777"/>
          </a:xfrm>
          <a:prstGeom prst="rect">
            <a:avLst/>
          </a:prstGeom>
          <a:noFill/>
        </p:spPr>
        <p:txBody>
          <a:bodyPr wrap="square" rtlCol="0">
            <a:spAutoFit/>
          </a:bodyPr>
          <a:lstStyle/>
          <a:p>
            <a:r>
              <a:rPr lang="en-US" sz="1400" dirty="0" smtClean="0"/>
              <a:t>164</a:t>
            </a:r>
            <a:endParaRPr lang="en-US" sz="1400" dirty="0"/>
          </a:p>
        </p:txBody>
      </p:sp>
      <p:sp>
        <p:nvSpPr>
          <p:cNvPr id="31" name="TextBox 30"/>
          <p:cNvSpPr txBox="1"/>
          <p:nvPr/>
        </p:nvSpPr>
        <p:spPr>
          <a:xfrm>
            <a:off x="10247703" y="5541933"/>
            <a:ext cx="688368" cy="307777"/>
          </a:xfrm>
          <a:prstGeom prst="rect">
            <a:avLst/>
          </a:prstGeom>
          <a:noFill/>
        </p:spPr>
        <p:txBody>
          <a:bodyPr wrap="square" rtlCol="0">
            <a:spAutoFit/>
          </a:bodyPr>
          <a:lstStyle/>
          <a:p>
            <a:r>
              <a:rPr lang="en-US" sz="1400" b="1" dirty="0" smtClean="0"/>
              <a:t>2022</a:t>
            </a:r>
            <a:endParaRPr lang="en-US" sz="1400" b="1" dirty="0"/>
          </a:p>
        </p:txBody>
      </p:sp>
      <p:sp>
        <p:nvSpPr>
          <p:cNvPr id="32" name="TextBox 31"/>
          <p:cNvSpPr txBox="1"/>
          <p:nvPr/>
        </p:nvSpPr>
        <p:spPr>
          <a:xfrm>
            <a:off x="10733235" y="5541932"/>
            <a:ext cx="688368" cy="307777"/>
          </a:xfrm>
          <a:prstGeom prst="rect">
            <a:avLst/>
          </a:prstGeom>
          <a:noFill/>
        </p:spPr>
        <p:txBody>
          <a:bodyPr wrap="square" rtlCol="0">
            <a:spAutoFit/>
          </a:bodyPr>
          <a:lstStyle/>
          <a:p>
            <a:r>
              <a:rPr lang="en-US" sz="1400" b="1" dirty="0" smtClean="0"/>
              <a:t>2023</a:t>
            </a:r>
            <a:endParaRPr lang="en-US" sz="1400" b="1" dirty="0"/>
          </a:p>
        </p:txBody>
      </p:sp>
      <p:sp>
        <p:nvSpPr>
          <p:cNvPr id="33" name="TextBox 32"/>
          <p:cNvSpPr txBox="1"/>
          <p:nvPr/>
        </p:nvSpPr>
        <p:spPr>
          <a:xfrm>
            <a:off x="11145070" y="729004"/>
            <a:ext cx="1149672" cy="954107"/>
          </a:xfrm>
          <a:prstGeom prst="rect">
            <a:avLst/>
          </a:prstGeom>
          <a:noFill/>
        </p:spPr>
        <p:txBody>
          <a:bodyPr wrap="square" rtlCol="0">
            <a:spAutoFit/>
          </a:bodyPr>
          <a:lstStyle/>
          <a:p>
            <a:r>
              <a:rPr lang="en-US" sz="1400" dirty="0" err="1" smtClean="0"/>
              <a:t>Rs</a:t>
            </a:r>
            <a:r>
              <a:rPr lang="en-US" sz="1400" dirty="0" smtClean="0"/>
              <a:t> 268 Cr,</a:t>
            </a:r>
          </a:p>
          <a:p>
            <a:r>
              <a:rPr lang="en-US" sz="1400" dirty="0" smtClean="0"/>
              <a:t>Q4 Cash EBITDA extrapolated</a:t>
            </a:r>
            <a:endParaRPr lang="en-US" sz="1400" dirty="0"/>
          </a:p>
        </p:txBody>
      </p:sp>
      <p:sp>
        <p:nvSpPr>
          <p:cNvPr id="34" name="Rectangle 33"/>
          <p:cNvSpPr/>
          <p:nvPr/>
        </p:nvSpPr>
        <p:spPr>
          <a:xfrm>
            <a:off x="10906888" y="633765"/>
            <a:ext cx="261117" cy="114366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5" name="TextBox 34"/>
          <p:cNvSpPr txBox="1"/>
          <p:nvPr/>
        </p:nvSpPr>
        <p:spPr>
          <a:xfrm>
            <a:off x="11180837" y="2663309"/>
            <a:ext cx="1024861" cy="954107"/>
          </a:xfrm>
          <a:prstGeom prst="rect">
            <a:avLst/>
          </a:prstGeom>
          <a:noFill/>
        </p:spPr>
        <p:txBody>
          <a:bodyPr wrap="square" rtlCol="0">
            <a:spAutoFit/>
          </a:bodyPr>
          <a:lstStyle/>
          <a:p>
            <a:r>
              <a:rPr lang="en-US" sz="1400" dirty="0" err="1" smtClean="0"/>
              <a:t>Rs</a:t>
            </a:r>
            <a:r>
              <a:rPr lang="en-US" sz="1400" dirty="0" smtClean="0"/>
              <a:t> 805 Cr,</a:t>
            </a:r>
          </a:p>
          <a:p>
            <a:r>
              <a:rPr lang="en-US" sz="1400" dirty="0" smtClean="0"/>
              <a:t>Cash EBITDA YTD Dec’23</a:t>
            </a:r>
            <a:endParaRPr lang="en-US" sz="1400" dirty="0"/>
          </a:p>
        </p:txBody>
      </p:sp>
      <p:sp>
        <p:nvSpPr>
          <p:cNvPr id="37" name="Rectangle 36"/>
          <p:cNvSpPr/>
          <p:nvPr/>
        </p:nvSpPr>
        <p:spPr>
          <a:xfrm>
            <a:off x="0" y="99586"/>
            <a:ext cx="10996472" cy="535531"/>
          </a:xfrm>
          <a:prstGeom prst="rect">
            <a:avLst/>
          </a:prstGeom>
          <a:noFill/>
          <a:ln>
            <a:noFill/>
          </a:ln>
        </p:spPr>
        <p:txBody>
          <a:bodyPr spcFirstLastPara="1" vert="horz" wrap="square" lIns="91425" tIns="45700" rIns="91425" bIns="45700" rtlCol="0" anchor="ctr" anchorCtr="0">
            <a:noAutofit/>
          </a:bodyPr>
          <a:lstStyle/>
          <a:p>
            <a:pPr>
              <a:lnSpc>
                <a:spcPct val="90000"/>
              </a:lnSpc>
              <a:buClr>
                <a:schemeClr val="dk1"/>
              </a:buClr>
              <a:buSzPts val="4400"/>
              <a:buFont typeface="Calibri"/>
              <a:buNone/>
            </a:pPr>
            <a:r>
              <a:rPr lang="en-US" sz="3200" b="1" dirty="0" smtClean="0">
                <a:latin typeface="Calibri Light" panose="020F0302020204030204" pitchFamily="34" charset="0"/>
                <a:ea typeface="+mj-ea"/>
                <a:cs typeface="Calibri Light" panose="020F0302020204030204" pitchFamily="34" charset="0"/>
              </a:rPr>
              <a:t>The largest business with high margin is growing fastest </a:t>
            </a:r>
            <a:r>
              <a:rPr lang="en-US" sz="3200" b="1" dirty="0">
                <a:latin typeface="Calibri Light" panose="020F0302020204030204" pitchFamily="34" charset="0"/>
                <a:ea typeface="+mj-ea"/>
                <a:cs typeface="Calibri Light" panose="020F0302020204030204" pitchFamily="34" charset="0"/>
              </a:rPr>
              <a:t> </a:t>
            </a:r>
            <a:endParaRPr lang="en-IN" sz="3200" b="1" dirty="0">
              <a:latin typeface="Calibri Light" panose="020F0302020204030204" pitchFamily="34" charset="0"/>
              <a:ea typeface="+mj-ea"/>
              <a:cs typeface="Calibri Light" panose="020F0302020204030204" pitchFamily="34" charset="0"/>
            </a:endParaRPr>
          </a:p>
        </p:txBody>
      </p:sp>
      <p:cxnSp>
        <p:nvCxnSpPr>
          <p:cNvPr id="38" name="Straight Arrow Connector 37"/>
          <p:cNvCxnSpPr/>
          <p:nvPr/>
        </p:nvCxnSpPr>
        <p:spPr>
          <a:xfrm flipV="1">
            <a:off x="7392588" y="572088"/>
            <a:ext cx="3228339" cy="356338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rot="18877050">
            <a:off x="7869854" y="2127311"/>
            <a:ext cx="1335641" cy="400110"/>
          </a:xfrm>
          <a:prstGeom prst="rect">
            <a:avLst/>
          </a:prstGeom>
          <a:noFill/>
        </p:spPr>
        <p:txBody>
          <a:bodyPr wrap="square" rtlCol="0">
            <a:spAutoFit/>
          </a:bodyPr>
          <a:lstStyle/>
          <a:p>
            <a:r>
              <a:rPr lang="en-US" sz="2000" b="1" dirty="0" smtClean="0"/>
              <a:t>1</a:t>
            </a:r>
            <a:r>
              <a:rPr lang="en-US" sz="2000" b="1" dirty="0"/>
              <a:t>8</a:t>
            </a:r>
            <a:r>
              <a:rPr lang="en-US" sz="2000" b="1" dirty="0" smtClean="0"/>
              <a:t>% CAGR</a:t>
            </a:r>
            <a:endParaRPr lang="en-US" sz="2000" b="1" dirty="0"/>
          </a:p>
        </p:txBody>
      </p:sp>
      <p:sp>
        <p:nvSpPr>
          <p:cNvPr id="43" name="TextBox 42"/>
          <p:cNvSpPr txBox="1"/>
          <p:nvPr/>
        </p:nvSpPr>
        <p:spPr>
          <a:xfrm>
            <a:off x="2219218" y="5946375"/>
            <a:ext cx="4017195" cy="369332"/>
          </a:xfrm>
          <a:prstGeom prst="rect">
            <a:avLst/>
          </a:prstGeom>
          <a:noFill/>
        </p:spPr>
        <p:txBody>
          <a:bodyPr wrap="square" rtlCol="0">
            <a:spAutoFit/>
          </a:bodyPr>
          <a:lstStyle/>
          <a:p>
            <a:r>
              <a:rPr lang="en-US" b="1" dirty="0" smtClean="0"/>
              <a:t>Billing ( </a:t>
            </a:r>
            <a:r>
              <a:rPr lang="en-US" b="1" dirty="0" err="1" smtClean="0"/>
              <a:t>Rs</a:t>
            </a:r>
            <a:r>
              <a:rPr lang="en-US" b="1" dirty="0" smtClean="0"/>
              <a:t> Cr) &amp; EBITDA (%)</a:t>
            </a:r>
            <a:endParaRPr lang="en-US" b="1" dirty="0"/>
          </a:p>
        </p:txBody>
      </p:sp>
      <p:sp>
        <p:nvSpPr>
          <p:cNvPr id="44" name="TextBox 43"/>
          <p:cNvSpPr txBox="1"/>
          <p:nvPr/>
        </p:nvSpPr>
        <p:spPr>
          <a:xfrm>
            <a:off x="7784409" y="5913945"/>
            <a:ext cx="4017195" cy="369332"/>
          </a:xfrm>
          <a:prstGeom prst="rect">
            <a:avLst/>
          </a:prstGeom>
          <a:noFill/>
        </p:spPr>
        <p:txBody>
          <a:bodyPr wrap="square" rtlCol="0">
            <a:spAutoFit/>
          </a:bodyPr>
          <a:lstStyle/>
          <a:p>
            <a:r>
              <a:rPr lang="en-US" b="1" dirty="0" smtClean="0"/>
              <a:t>Cash EBITDA ( </a:t>
            </a:r>
            <a:r>
              <a:rPr lang="en-US" b="1" dirty="0" err="1" smtClean="0"/>
              <a:t>Rs</a:t>
            </a:r>
            <a:r>
              <a:rPr lang="en-US" b="1" dirty="0" smtClean="0"/>
              <a:t> Cr)</a:t>
            </a:r>
            <a:endParaRPr lang="en-US" b="1" dirty="0"/>
          </a:p>
        </p:txBody>
      </p:sp>
      <p:sp>
        <p:nvSpPr>
          <p:cNvPr id="45" name="TextBox 44"/>
          <p:cNvSpPr txBox="1"/>
          <p:nvPr/>
        </p:nvSpPr>
        <p:spPr>
          <a:xfrm>
            <a:off x="593161" y="6415048"/>
            <a:ext cx="10590266" cy="369332"/>
          </a:xfrm>
          <a:prstGeom prst="rect">
            <a:avLst/>
          </a:prstGeom>
          <a:noFill/>
        </p:spPr>
        <p:txBody>
          <a:bodyPr wrap="square" rtlCol="0">
            <a:spAutoFit/>
          </a:bodyPr>
          <a:lstStyle/>
          <a:p>
            <a:r>
              <a:rPr lang="en-US" b="1" i="1" u="sng" dirty="0" err="1" smtClean="0"/>
              <a:t>Cashflow</a:t>
            </a:r>
            <a:r>
              <a:rPr lang="en-US" b="1" i="1" u="sng" dirty="0" smtClean="0"/>
              <a:t> for FY23 projected basis extrapolation of average </a:t>
            </a:r>
            <a:r>
              <a:rPr lang="en-US" b="1" i="1" u="sng" dirty="0" err="1" smtClean="0"/>
              <a:t>cashflow</a:t>
            </a:r>
            <a:r>
              <a:rPr lang="en-US" b="1" i="1" u="sng" dirty="0" smtClean="0"/>
              <a:t> for the first 9 months</a:t>
            </a:r>
            <a:r>
              <a:rPr lang="en-US" dirty="0" smtClean="0"/>
              <a:t> </a:t>
            </a:r>
            <a:endParaRPr lang="en-US" dirty="0"/>
          </a:p>
        </p:txBody>
      </p:sp>
    </p:spTree>
    <p:extLst>
      <p:ext uri="{BB962C8B-B14F-4D97-AF65-F5344CB8AC3E}">
        <p14:creationId xmlns:p14="http://schemas.microsoft.com/office/powerpoint/2010/main" val="4755453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576009" y="2950122"/>
            <a:ext cx="4794790" cy="27464"/>
          </a:xfrm>
          <a:prstGeom prst="line">
            <a:avLst/>
          </a:prstGeom>
        </p:spPr>
        <p:style>
          <a:lnRef idx="1">
            <a:schemeClr val="dk1"/>
          </a:lnRef>
          <a:fillRef idx="0">
            <a:schemeClr val="dk1"/>
          </a:fillRef>
          <a:effectRef idx="0">
            <a:schemeClr val="dk1"/>
          </a:effectRef>
          <a:fontRef idx="minor">
            <a:schemeClr val="tx1"/>
          </a:fontRef>
        </p:style>
      </p:cxnSp>
      <p:sp>
        <p:nvSpPr>
          <p:cNvPr id="5" name="Rectangle 4"/>
          <p:cNvSpPr/>
          <p:nvPr/>
        </p:nvSpPr>
        <p:spPr>
          <a:xfrm>
            <a:off x="4575408" y="719192"/>
            <a:ext cx="602088" cy="226314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572801" y="2981689"/>
            <a:ext cx="852754" cy="369332"/>
          </a:xfrm>
          <a:prstGeom prst="rect">
            <a:avLst/>
          </a:prstGeom>
          <a:noFill/>
        </p:spPr>
        <p:txBody>
          <a:bodyPr wrap="square" rtlCol="0">
            <a:spAutoFit/>
          </a:bodyPr>
          <a:lstStyle/>
          <a:p>
            <a:r>
              <a:rPr lang="en-US" dirty="0" smtClean="0"/>
              <a:t>2020</a:t>
            </a:r>
            <a:endParaRPr lang="en-US" dirty="0"/>
          </a:p>
        </p:txBody>
      </p:sp>
      <p:sp>
        <p:nvSpPr>
          <p:cNvPr id="9" name="TextBox 8"/>
          <p:cNvSpPr txBox="1"/>
          <p:nvPr/>
        </p:nvSpPr>
        <p:spPr>
          <a:xfrm>
            <a:off x="4535168" y="2996206"/>
            <a:ext cx="852754" cy="369332"/>
          </a:xfrm>
          <a:prstGeom prst="rect">
            <a:avLst/>
          </a:prstGeom>
          <a:noFill/>
        </p:spPr>
        <p:txBody>
          <a:bodyPr wrap="square" rtlCol="0">
            <a:spAutoFit/>
          </a:bodyPr>
          <a:lstStyle/>
          <a:p>
            <a:r>
              <a:rPr lang="en-US" dirty="0" smtClean="0"/>
              <a:t>2022</a:t>
            </a:r>
            <a:endParaRPr lang="en-US" dirty="0"/>
          </a:p>
        </p:txBody>
      </p:sp>
      <p:sp>
        <p:nvSpPr>
          <p:cNvPr id="10" name="Rectangle 9"/>
          <p:cNvSpPr/>
          <p:nvPr/>
        </p:nvSpPr>
        <p:spPr>
          <a:xfrm>
            <a:off x="3638747" y="1172609"/>
            <a:ext cx="532541" cy="178293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766112" y="1726060"/>
            <a:ext cx="576370" cy="122605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614885" y="821385"/>
            <a:ext cx="539873" cy="369332"/>
          </a:xfrm>
          <a:prstGeom prst="rect">
            <a:avLst/>
          </a:prstGeom>
          <a:noFill/>
        </p:spPr>
        <p:txBody>
          <a:bodyPr wrap="square" rtlCol="0">
            <a:spAutoFit/>
          </a:bodyPr>
          <a:lstStyle/>
          <a:p>
            <a:r>
              <a:rPr lang="en-US" b="1" dirty="0" smtClean="0"/>
              <a:t>93k</a:t>
            </a:r>
            <a:endParaRPr lang="en-US" b="1" dirty="0"/>
          </a:p>
        </p:txBody>
      </p:sp>
      <p:sp>
        <p:nvSpPr>
          <p:cNvPr id="15" name="TextBox 14"/>
          <p:cNvSpPr txBox="1"/>
          <p:nvPr/>
        </p:nvSpPr>
        <p:spPr>
          <a:xfrm>
            <a:off x="2766112" y="1349288"/>
            <a:ext cx="581462" cy="376772"/>
          </a:xfrm>
          <a:prstGeom prst="rect">
            <a:avLst/>
          </a:prstGeom>
          <a:noFill/>
        </p:spPr>
        <p:txBody>
          <a:bodyPr wrap="square" rtlCol="0">
            <a:spAutoFit/>
          </a:bodyPr>
          <a:lstStyle/>
          <a:p>
            <a:r>
              <a:rPr lang="en-US" b="1" dirty="0" smtClean="0"/>
              <a:t>76k</a:t>
            </a:r>
            <a:endParaRPr lang="en-US" b="1" dirty="0"/>
          </a:p>
        </p:txBody>
      </p:sp>
      <p:sp>
        <p:nvSpPr>
          <p:cNvPr id="17" name="TextBox 16"/>
          <p:cNvSpPr txBox="1"/>
          <p:nvPr/>
        </p:nvSpPr>
        <p:spPr>
          <a:xfrm>
            <a:off x="2755838" y="2987860"/>
            <a:ext cx="852754" cy="369332"/>
          </a:xfrm>
          <a:prstGeom prst="rect">
            <a:avLst/>
          </a:prstGeom>
          <a:noFill/>
        </p:spPr>
        <p:txBody>
          <a:bodyPr wrap="square" rtlCol="0">
            <a:spAutoFit/>
          </a:bodyPr>
          <a:lstStyle/>
          <a:p>
            <a:r>
              <a:rPr lang="en-US" dirty="0" smtClean="0"/>
              <a:t>2018</a:t>
            </a:r>
            <a:endParaRPr lang="en-US" dirty="0"/>
          </a:p>
        </p:txBody>
      </p:sp>
      <p:sp>
        <p:nvSpPr>
          <p:cNvPr id="20" name="TextBox 19"/>
          <p:cNvSpPr txBox="1"/>
          <p:nvPr/>
        </p:nvSpPr>
        <p:spPr>
          <a:xfrm>
            <a:off x="4562567" y="346370"/>
            <a:ext cx="797957" cy="369332"/>
          </a:xfrm>
          <a:prstGeom prst="rect">
            <a:avLst/>
          </a:prstGeom>
          <a:noFill/>
        </p:spPr>
        <p:txBody>
          <a:bodyPr wrap="square" rtlCol="0">
            <a:spAutoFit/>
          </a:bodyPr>
          <a:lstStyle/>
          <a:p>
            <a:r>
              <a:rPr lang="en-US" b="1" dirty="0" smtClean="0"/>
              <a:t>110k</a:t>
            </a:r>
            <a:endParaRPr lang="en-US" b="1" dirty="0"/>
          </a:p>
        </p:txBody>
      </p:sp>
      <p:sp>
        <p:nvSpPr>
          <p:cNvPr id="23" name="Rectangle 22"/>
          <p:cNvSpPr/>
          <p:nvPr/>
        </p:nvSpPr>
        <p:spPr>
          <a:xfrm>
            <a:off x="1843833" y="2095929"/>
            <a:ext cx="576370" cy="85618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908394" y="2311687"/>
            <a:ext cx="576370" cy="62159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a:off x="897325" y="2959716"/>
            <a:ext cx="852754" cy="369332"/>
          </a:xfrm>
          <a:prstGeom prst="rect">
            <a:avLst/>
          </a:prstGeom>
          <a:noFill/>
        </p:spPr>
        <p:txBody>
          <a:bodyPr wrap="square" rtlCol="0">
            <a:spAutoFit/>
          </a:bodyPr>
          <a:lstStyle/>
          <a:p>
            <a:r>
              <a:rPr lang="en-US" dirty="0" smtClean="0"/>
              <a:t>2014</a:t>
            </a:r>
            <a:endParaRPr lang="en-US" dirty="0"/>
          </a:p>
        </p:txBody>
      </p:sp>
      <p:sp>
        <p:nvSpPr>
          <p:cNvPr id="29" name="TextBox 28"/>
          <p:cNvSpPr txBox="1"/>
          <p:nvPr/>
        </p:nvSpPr>
        <p:spPr>
          <a:xfrm>
            <a:off x="1825411" y="2984227"/>
            <a:ext cx="852754" cy="369332"/>
          </a:xfrm>
          <a:prstGeom prst="rect">
            <a:avLst/>
          </a:prstGeom>
          <a:noFill/>
        </p:spPr>
        <p:txBody>
          <a:bodyPr wrap="square" rtlCol="0">
            <a:spAutoFit/>
          </a:bodyPr>
          <a:lstStyle/>
          <a:p>
            <a:r>
              <a:rPr lang="en-US" dirty="0" smtClean="0"/>
              <a:t>2016</a:t>
            </a:r>
            <a:endParaRPr lang="en-US" dirty="0"/>
          </a:p>
        </p:txBody>
      </p:sp>
      <p:sp>
        <p:nvSpPr>
          <p:cNvPr id="33" name="TextBox 32"/>
          <p:cNvSpPr txBox="1"/>
          <p:nvPr/>
        </p:nvSpPr>
        <p:spPr>
          <a:xfrm>
            <a:off x="1847291" y="1726060"/>
            <a:ext cx="581462" cy="376772"/>
          </a:xfrm>
          <a:prstGeom prst="rect">
            <a:avLst/>
          </a:prstGeom>
          <a:noFill/>
        </p:spPr>
        <p:txBody>
          <a:bodyPr wrap="square" rtlCol="0">
            <a:spAutoFit/>
          </a:bodyPr>
          <a:lstStyle/>
          <a:p>
            <a:r>
              <a:rPr lang="en-US" b="1" dirty="0" smtClean="0"/>
              <a:t>61k</a:t>
            </a:r>
            <a:endParaRPr lang="en-US" b="1" dirty="0"/>
          </a:p>
        </p:txBody>
      </p:sp>
      <p:sp>
        <p:nvSpPr>
          <p:cNvPr id="35" name="TextBox 34"/>
          <p:cNvSpPr txBox="1"/>
          <p:nvPr/>
        </p:nvSpPr>
        <p:spPr>
          <a:xfrm>
            <a:off x="910227" y="1949447"/>
            <a:ext cx="581462" cy="376772"/>
          </a:xfrm>
          <a:prstGeom prst="rect">
            <a:avLst/>
          </a:prstGeom>
          <a:noFill/>
        </p:spPr>
        <p:txBody>
          <a:bodyPr wrap="square" rtlCol="0">
            <a:spAutoFit/>
          </a:bodyPr>
          <a:lstStyle/>
          <a:p>
            <a:r>
              <a:rPr lang="en-US" b="1" dirty="0" smtClean="0"/>
              <a:t>51k</a:t>
            </a:r>
            <a:endParaRPr lang="en-US" b="1" dirty="0"/>
          </a:p>
        </p:txBody>
      </p:sp>
      <p:cxnSp>
        <p:nvCxnSpPr>
          <p:cNvPr id="37" name="Straight Connector 36"/>
          <p:cNvCxnSpPr/>
          <p:nvPr/>
        </p:nvCxnSpPr>
        <p:spPr>
          <a:xfrm>
            <a:off x="6185041" y="2948268"/>
            <a:ext cx="5153346" cy="37881"/>
          </a:xfrm>
          <a:prstGeom prst="line">
            <a:avLst/>
          </a:prstGeom>
        </p:spPr>
        <p:style>
          <a:lnRef idx="1">
            <a:schemeClr val="dk1"/>
          </a:lnRef>
          <a:fillRef idx="0">
            <a:schemeClr val="dk1"/>
          </a:fillRef>
          <a:effectRef idx="0">
            <a:schemeClr val="dk1"/>
          </a:effectRef>
          <a:fontRef idx="minor">
            <a:schemeClr val="tx1"/>
          </a:fontRef>
        </p:style>
      </p:cxnSp>
      <p:sp>
        <p:nvSpPr>
          <p:cNvPr id="39" name="Rectangle 38"/>
          <p:cNvSpPr/>
          <p:nvPr/>
        </p:nvSpPr>
        <p:spPr>
          <a:xfrm>
            <a:off x="10654299" y="727755"/>
            <a:ext cx="488050" cy="226314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9725325" y="3021074"/>
            <a:ext cx="852754" cy="369332"/>
          </a:xfrm>
          <a:prstGeom prst="rect">
            <a:avLst/>
          </a:prstGeom>
          <a:noFill/>
        </p:spPr>
        <p:txBody>
          <a:bodyPr wrap="square" rtlCol="0">
            <a:spAutoFit/>
          </a:bodyPr>
          <a:lstStyle/>
          <a:p>
            <a:r>
              <a:rPr lang="en-US" dirty="0" smtClean="0"/>
              <a:t>2020</a:t>
            </a:r>
            <a:endParaRPr lang="en-US" dirty="0"/>
          </a:p>
        </p:txBody>
      </p:sp>
      <p:sp>
        <p:nvSpPr>
          <p:cNvPr id="43" name="TextBox 42"/>
          <p:cNvSpPr txBox="1"/>
          <p:nvPr/>
        </p:nvSpPr>
        <p:spPr>
          <a:xfrm>
            <a:off x="10549204" y="3016324"/>
            <a:ext cx="852754" cy="369332"/>
          </a:xfrm>
          <a:prstGeom prst="rect">
            <a:avLst/>
          </a:prstGeom>
          <a:noFill/>
        </p:spPr>
        <p:txBody>
          <a:bodyPr wrap="square" rtlCol="0">
            <a:spAutoFit/>
          </a:bodyPr>
          <a:lstStyle/>
          <a:p>
            <a:r>
              <a:rPr lang="en-US" dirty="0" smtClean="0"/>
              <a:t>2022</a:t>
            </a:r>
            <a:endParaRPr lang="en-US" dirty="0"/>
          </a:p>
        </p:txBody>
      </p:sp>
      <p:sp>
        <p:nvSpPr>
          <p:cNvPr id="44" name="Rectangle 43"/>
          <p:cNvSpPr/>
          <p:nvPr/>
        </p:nvSpPr>
        <p:spPr>
          <a:xfrm>
            <a:off x="9657703" y="1181172"/>
            <a:ext cx="532541" cy="178293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8610408" y="1734623"/>
            <a:ext cx="576370" cy="122605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633841" y="829948"/>
            <a:ext cx="539873" cy="369332"/>
          </a:xfrm>
          <a:prstGeom prst="rect">
            <a:avLst/>
          </a:prstGeom>
          <a:noFill/>
        </p:spPr>
        <p:txBody>
          <a:bodyPr wrap="square" rtlCol="0">
            <a:spAutoFit/>
          </a:bodyPr>
          <a:lstStyle/>
          <a:p>
            <a:r>
              <a:rPr lang="en-US" b="1" dirty="0" smtClean="0"/>
              <a:t>80k</a:t>
            </a:r>
            <a:endParaRPr lang="en-US" b="1" dirty="0"/>
          </a:p>
        </p:txBody>
      </p:sp>
      <p:sp>
        <p:nvSpPr>
          <p:cNvPr id="49" name="TextBox 48"/>
          <p:cNvSpPr txBox="1"/>
          <p:nvPr/>
        </p:nvSpPr>
        <p:spPr>
          <a:xfrm>
            <a:off x="8610408" y="1357851"/>
            <a:ext cx="581462" cy="376772"/>
          </a:xfrm>
          <a:prstGeom prst="rect">
            <a:avLst/>
          </a:prstGeom>
          <a:noFill/>
        </p:spPr>
        <p:txBody>
          <a:bodyPr wrap="square" rtlCol="0">
            <a:spAutoFit/>
          </a:bodyPr>
          <a:lstStyle/>
          <a:p>
            <a:r>
              <a:rPr lang="en-US" b="1" dirty="0" smtClean="0"/>
              <a:t>72k</a:t>
            </a:r>
            <a:endParaRPr lang="en-US" b="1" dirty="0"/>
          </a:p>
        </p:txBody>
      </p:sp>
      <p:sp>
        <p:nvSpPr>
          <p:cNvPr id="51" name="TextBox 50"/>
          <p:cNvSpPr txBox="1"/>
          <p:nvPr/>
        </p:nvSpPr>
        <p:spPr>
          <a:xfrm>
            <a:off x="8610408" y="2996423"/>
            <a:ext cx="852754" cy="369332"/>
          </a:xfrm>
          <a:prstGeom prst="rect">
            <a:avLst/>
          </a:prstGeom>
          <a:noFill/>
        </p:spPr>
        <p:txBody>
          <a:bodyPr wrap="square" rtlCol="0">
            <a:spAutoFit/>
          </a:bodyPr>
          <a:lstStyle/>
          <a:p>
            <a:r>
              <a:rPr lang="en-US" dirty="0" smtClean="0"/>
              <a:t>2018</a:t>
            </a:r>
            <a:endParaRPr lang="en-US" dirty="0"/>
          </a:p>
        </p:txBody>
      </p:sp>
      <p:sp>
        <p:nvSpPr>
          <p:cNvPr id="52" name="TextBox 51"/>
          <p:cNvSpPr txBox="1"/>
          <p:nvPr/>
        </p:nvSpPr>
        <p:spPr>
          <a:xfrm>
            <a:off x="10530155" y="354933"/>
            <a:ext cx="797957" cy="369332"/>
          </a:xfrm>
          <a:prstGeom prst="rect">
            <a:avLst/>
          </a:prstGeom>
          <a:noFill/>
        </p:spPr>
        <p:txBody>
          <a:bodyPr wrap="square" rtlCol="0">
            <a:spAutoFit/>
          </a:bodyPr>
          <a:lstStyle/>
          <a:p>
            <a:r>
              <a:rPr lang="en-US" b="1" dirty="0" smtClean="0"/>
              <a:t>86k</a:t>
            </a:r>
            <a:endParaRPr lang="en-US" b="1" dirty="0"/>
          </a:p>
        </p:txBody>
      </p:sp>
      <p:sp>
        <p:nvSpPr>
          <p:cNvPr id="55" name="Rectangle 54"/>
          <p:cNvSpPr/>
          <p:nvPr/>
        </p:nvSpPr>
        <p:spPr>
          <a:xfrm>
            <a:off x="7534017" y="2104492"/>
            <a:ext cx="576370" cy="856182"/>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526661" y="2320250"/>
            <a:ext cx="576370" cy="62159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p:cNvSpPr txBox="1"/>
          <p:nvPr/>
        </p:nvSpPr>
        <p:spPr>
          <a:xfrm>
            <a:off x="6515592" y="2968279"/>
            <a:ext cx="852754" cy="369332"/>
          </a:xfrm>
          <a:prstGeom prst="rect">
            <a:avLst/>
          </a:prstGeom>
          <a:noFill/>
        </p:spPr>
        <p:txBody>
          <a:bodyPr wrap="square" rtlCol="0">
            <a:spAutoFit/>
          </a:bodyPr>
          <a:lstStyle/>
          <a:p>
            <a:r>
              <a:rPr lang="en-US" dirty="0" smtClean="0"/>
              <a:t>2014</a:t>
            </a:r>
            <a:endParaRPr lang="en-US" dirty="0"/>
          </a:p>
        </p:txBody>
      </p:sp>
      <p:sp>
        <p:nvSpPr>
          <p:cNvPr id="60" name="TextBox 59"/>
          <p:cNvSpPr txBox="1"/>
          <p:nvPr/>
        </p:nvSpPr>
        <p:spPr>
          <a:xfrm>
            <a:off x="7525869" y="2992790"/>
            <a:ext cx="852754" cy="369332"/>
          </a:xfrm>
          <a:prstGeom prst="rect">
            <a:avLst/>
          </a:prstGeom>
          <a:noFill/>
        </p:spPr>
        <p:txBody>
          <a:bodyPr wrap="square" rtlCol="0">
            <a:spAutoFit/>
          </a:bodyPr>
          <a:lstStyle/>
          <a:p>
            <a:r>
              <a:rPr lang="en-US" dirty="0" smtClean="0"/>
              <a:t>2016</a:t>
            </a:r>
            <a:endParaRPr lang="en-US" dirty="0"/>
          </a:p>
        </p:txBody>
      </p:sp>
      <p:sp>
        <p:nvSpPr>
          <p:cNvPr id="64" name="TextBox 63"/>
          <p:cNvSpPr txBox="1"/>
          <p:nvPr/>
        </p:nvSpPr>
        <p:spPr>
          <a:xfrm>
            <a:off x="7537475" y="1734623"/>
            <a:ext cx="581462" cy="376772"/>
          </a:xfrm>
          <a:prstGeom prst="rect">
            <a:avLst/>
          </a:prstGeom>
          <a:noFill/>
        </p:spPr>
        <p:txBody>
          <a:bodyPr wrap="square" rtlCol="0">
            <a:spAutoFit/>
          </a:bodyPr>
          <a:lstStyle/>
          <a:p>
            <a:r>
              <a:rPr lang="en-US" b="1" dirty="0" smtClean="0"/>
              <a:t>66k</a:t>
            </a:r>
            <a:endParaRPr lang="en-US" b="1" dirty="0"/>
          </a:p>
        </p:txBody>
      </p:sp>
      <p:sp>
        <p:nvSpPr>
          <p:cNvPr id="66" name="TextBox 65"/>
          <p:cNvSpPr txBox="1"/>
          <p:nvPr/>
        </p:nvSpPr>
        <p:spPr>
          <a:xfrm>
            <a:off x="6528494" y="1958010"/>
            <a:ext cx="581462" cy="376772"/>
          </a:xfrm>
          <a:prstGeom prst="rect">
            <a:avLst/>
          </a:prstGeom>
          <a:noFill/>
        </p:spPr>
        <p:txBody>
          <a:bodyPr wrap="square" rtlCol="0">
            <a:spAutoFit/>
          </a:bodyPr>
          <a:lstStyle/>
          <a:p>
            <a:r>
              <a:rPr lang="en-US" b="1" dirty="0" smtClean="0"/>
              <a:t>57k</a:t>
            </a:r>
            <a:endParaRPr lang="en-US" b="1" dirty="0"/>
          </a:p>
        </p:txBody>
      </p:sp>
      <p:sp>
        <p:nvSpPr>
          <p:cNvPr id="68" name="Rectangle 67">
            <a:extLst>
              <a:ext uri="{FF2B5EF4-FFF2-40B4-BE49-F238E27FC236}">
                <a16:creationId xmlns:a16="http://schemas.microsoft.com/office/drawing/2014/main" id="{3B24520A-8031-1441-B6CD-C4F4A531E390}"/>
              </a:ext>
            </a:extLst>
          </p:cNvPr>
          <p:cNvSpPr/>
          <p:nvPr/>
        </p:nvSpPr>
        <p:spPr>
          <a:xfrm>
            <a:off x="248770" y="657797"/>
            <a:ext cx="2709973" cy="400110"/>
          </a:xfrm>
          <a:prstGeom prst="rect">
            <a:avLst/>
          </a:prstGeom>
        </p:spPr>
        <p:txBody>
          <a:bodyPr wrap="none">
            <a:spAutoFit/>
          </a:bodyPr>
          <a:lstStyle/>
          <a:p>
            <a:r>
              <a:rPr lang="en-US" sz="2000" b="1" dirty="0" smtClean="0">
                <a:latin typeface="Calibri Light" panose="020F0302020204030204" pitchFamily="34" charset="0"/>
                <a:cs typeface="Calibri Light" panose="020F0302020204030204" pitchFamily="34" charset="0"/>
              </a:rPr>
              <a:t>Unique Customers ( Nos)</a:t>
            </a:r>
            <a:endParaRPr lang="en-IN" sz="2000" b="1" dirty="0">
              <a:latin typeface="Calibri Light" panose="020F0302020204030204" pitchFamily="34" charset="0"/>
              <a:cs typeface="Calibri Light" panose="020F0302020204030204" pitchFamily="34" charset="0"/>
            </a:endParaRPr>
          </a:p>
        </p:txBody>
      </p:sp>
      <p:sp>
        <p:nvSpPr>
          <p:cNvPr id="69" name="Rectangle 68">
            <a:extLst>
              <a:ext uri="{FF2B5EF4-FFF2-40B4-BE49-F238E27FC236}">
                <a16:creationId xmlns:a16="http://schemas.microsoft.com/office/drawing/2014/main" id="{3B24520A-8031-1441-B6CD-C4F4A531E390}"/>
              </a:ext>
            </a:extLst>
          </p:cNvPr>
          <p:cNvSpPr/>
          <p:nvPr/>
        </p:nvSpPr>
        <p:spPr>
          <a:xfrm>
            <a:off x="6069605" y="655474"/>
            <a:ext cx="3726789" cy="400110"/>
          </a:xfrm>
          <a:prstGeom prst="rect">
            <a:avLst/>
          </a:prstGeom>
        </p:spPr>
        <p:txBody>
          <a:bodyPr wrap="none">
            <a:spAutoFit/>
          </a:bodyPr>
          <a:lstStyle/>
          <a:p>
            <a:r>
              <a:rPr lang="en-US" sz="2000" b="1" dirty="0" smtClean="0">
                <a:latin typeface="Calibri Light" panose="020F0302020204030204" pitchFamily="34" charset="0"/>
                <a:cs typeface="Calibri Light" panose="020F0302020204030204" pitchFamily="34" charset="0"/>
              </a:rPr>
              <a:t>Realization per Customer ( </a:t>
            </a:r>
            <a:r>
              <a:rPr lang="en-US" sz="2000" b="1" dirty="0" err="1" smtClean="0">
                <a:latin typeface="Calibri Light" panose="020F0302020204030204" pitchFamily="34" charset="0"/>
                <a:cs typeface="Calibri Light" panose="020F0302020204030204" pitchFamily="34" charset="0"/>
              </a:rPr>
              <a:t>Rs</a:t>
            </a:r>
            <a:r>
              <a:rPr lang="en-US" sz="2000" b="1" dirty="0" smtClean="0">
                <a:latin typeface="Calibri Light" panose="020F0302020204030204" pitchFamily="34" charset="0"/>
                <a:cs typeface="Calibri Light" panose="020F0302020204030204" pitchFamily="34" charset="0"/>
              </a:rPr>
              <a:t> ‘000)</a:t>
            </a:r>
            <a:endParaRPr lang="en-IN" sz="2000" b="1" dirty="0">
              <a:latin typeface="Calibri Light" panose="020F0302020204030204" pitchFamily="34" charset="0"/>
              <a:cs typeface="Calibri Light" panose="020F0302020204030204" pitchFamily="34" charset="0"/>
            </a:endParaRPr>
          </a:p>
        </p:txBody>
      </p:sp>
      <p:sp>
        <p:nvSpPr>
          <p:cNvPr id="72" name="TextBox 71"/>
          <p:cNvSpPr txBox="1"/>
          <p:nvPr/>
        </p:nvSpPr>
        <p:spPr>
          <a:xfrm>
            <a:off x="547230" y="1108555"/>
            <a:ext cx="1339038" cy="369332"/>
          </a:xfrm>
          <a:prstGeom prst="rect">
            <a:avLst/>
          </a:prstGeom>
          <a:noFill/>
        </p:spPr>
        <p:txBody>
          <a:bodyPr wrap="square" rtlCol="0">
            <a:spAutoFit/>
          </a:bodyPr>
          <a:lstStyle/>
          <a:p>
            <a:r>
              <a:rPr lang="en-US" b="1" dirty="0" smtClean="0"/>
              <a:t>CAGR 9.7%</a:t>
            </a:r>
            <a:endParaRPr lang="en-US" b="1" dirty="0"/>
          </a:p>
        </p:txBody>
      </p:sp>
      <p:sp>
        <p:nvSpPr>
          <p:cNvPr id="73" name="TextBox 72"/>
          <p:cNvSpPr txBox="1"/>
          <p:nvPr/>
        </p:nvSpPr>
        <p:spPr>
          <a:xfrm>
            <a:off x="6377190" y="1077630"/>
            <a:ext cx="1339038" cy="369332"/>
          </a:xfrm>
          <a:prstGeom prst="rect">
            <a:avLst/>
          </a:prstGeom>
          <a:noFill/>
        </p:spPr>
        <p:txBody>
          <a:bodyPr wrap="square" rtlCol="0">
            <a:spAutoFit/>
          </a:bodyPr>
          <a:lstStyle/>
          <a:p>
            <a:r>
              <a:rPr lang="en-US" b="1" dirty="0" smtClean="0"/>
              <a:t>CAGR 4.9%</a:t>
            </a:r>
            <a:endParaRPr lang="en-US" b="1" dirty="0"/>
          </a:p>
        </p:txBody>
      </p:sp>
      <p:sp>
        <p:nvSpPr>
          <p:cNvPr id="74" name="TextBox 73"/>
          <p:cNvSpPr txBox="1"/>
          <p:nvPr/>
        </p:nvSpPr>
        <p:spPr>
          <a:xfrm>
            <a:off x="3978625" y="6619849"/>
            <a:ext cx="3375900" cy="307777"/>
          </a:xfrm>
          <a:prstGeom prst="rect">
            <a:avLst/>
          </a:prstGeom>
          <a:noFill/>
        </p:spPr>
        <p:txBody>
          <a:bodyPr wrap="square" rtlCol="0">
            <a:spAutoFit/>
          </a:bodyPr>
          <a:lstStyle/>
          <a:p>
            <a:r>
              <a:rPr lang="en-US" sz="1400" b="1" i="1" u="sng" dirty="0" smtClean="0"/>
              <a:t>FY2021 impacted by COVID lockdowns.</a:t>
            </a:r>
            <a:endParaRPr lang="en-US" sz="1400" i="1" u="sng" dirty="0"/>
          </a:p>
        </p:txBody>
      </p:sp>
      <p:cxnSp>
        <p:nvCxnSpPr>
          <p:cNvPr id="71" name="Straight Connector 70"/>
          <p:cNvCxnSpPr/>
          <p:nvPr/>
        </p:nvCxnSpPr>
        <p:spPr>
          <a:xfrm>
            <a:off x="893841" y="6272381"/>
            <a:ext cx="4271479" cy="8555"/>
          </a:xfrm>
          <a:prstGeom prst="line">
            <a:avLst/>
          </a:prstGeom>
        </p:spPr>
        <p:style>
          <a:lnRef idx="1">
            <a:schemeClr val="dk1"/>
          </a:lnRef>
          <a:fillRef idx="0">
            <a:schemeClr val="dk1"/>
          </a:fillRef>
          <a:effectRef idx="0">
            <a:schemeClr val="dk1"/>
          </a:effectRef>
          <a:fontRef idx="minor">
            <a:schemeClr val="tx1"/>
          </a:fontRef>
        </p:style>
      </p:cxnSp>
      <p:sp>
        <p:nvSpPr>
          <p:cNvPr id="75" name="Rectangle 74"/>
          <p:cNvSpPr/>
          <p:nvPr/>
        </p:nvSpPr>
        <p:spPr>
          <a:xfrm>
            <a:off x="3532567" y="4268708"/>
            <a:ext cx="595898" cy="201736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4400751" y="3917260"/>
            <a:ext cx="599353" cy="2383627"/>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3460628" y="3909649"/>
            <a:ext cx="874184" cy="369332"/>
          </a:xfrm>
          <a:prstGeom prst="rect">
            <a:avLst/>
          </a:prstGeom>
          <a:noFill/>
        </p:spPr>
        <p:txBody>
          <a:bodyPr wrap="square" rtlCol="0">
            <a:spAutoFit/>
          </a:bodyPr>
          <a:lstStyle/>
          <a:p>
            <a:r>
              <a:rPr lang="en-US" b="1" dirty="0" smtClean="0"/>
              <a:t>69Mn</a:t>
            </a:r>
            <a:endParaRPr lang="en-US" b="1" dirty="0"/>
          </a:p>
        </p:txBody>
      </p:sp>
      <p:sp>
        <p:nvSpPr>
          <p:cNvPr id="78" name="TextBox 77"/>
          <p:cNvSpPr txBox="1"/>
          <p:nvPr/>
        </p:nvSpPr>
        <p:spPr>
          <a:xfrm>
            <a:off x="2678165" y="6333254"/>
            <a:ext cx="852754" cy="369332"/>
          </a:xfrm>
          <a:prstGeom prst="rect">
            <a:avLst/>
          </a:prstGeom>
          <a:noFill/>
        </p:spPr>
        <p:txBody>
          <a:bodyPr wrap="square" rtlCol="0">
            <a:spAutoFit/>
          </a:bodyPr>
          <a:lstStyle/>
          <a:p>
            <a:r>
              <a:rPr lang="en-US" dirty="0" smtClean="0"/>
              <a:t>2018</a:t>
            </a:r>
            <a:endParaRPr lang="en-US" dirty="0"/>
          </a:p>
        </p:txBody>
      </p:sp>
      <p:sp>
        <p:nvSpPr>
          <p:cNvPr id="79" name="TextBox 78"/>
          <p:cNvSpPr txBox="1"/>
          <p:nvPr/>
        </p:nvSpPr>
        <p:spPr>
          <a:xfrm>
            <a:off x="3607453" y="6337406"/>
            <a:ext cx="852754" cy="369332"/>
          </a:xfrm>
          <a:prstGeom prst="rect">
            <a:avLst/>
          </a:prstGeom>
          <a:noFill/>
        </p:spPr>
        <p:txBody>
          <a:bodyPr wrap="square" rtlCol="0">
            <a:spAutoFit/>
          </a:bodyPr>
          <a:lstStyle/>
          <a:p>
            <a:r>
              <a:rPr lang="en-US" dirty="0" smtClean="0"/>
              <a:t>2020</a:t>
            </a:r>
            <a:endParaRPr lang="en-US" dirty="0"/>
          </a:p>
        </p:txBody>
      </p:sp>
      <p:sp>
        <p:nvSpPr>
          <p:cNvPr id="80" name="TextBox 79"/>
          <p:cNvSpPr txBox="1"/>
          <p:nvPr/>
        </p:nvSpPr>
        <p:spPr>
          <a:xfrm>
            <a:off x="4333114" y="6333916"/>
            <a:ext cx="852754" cy="369332"/>
          </a:xfrm>
          <a:prstGeom prst="rect">
            <a:avLst/>
          </a:prstGeom>
          <a:noFill/>
        </p:spPr>
        <p:txBody>
          <a:bodyPr wrap="square" rtlCol="0">
            <a:spAutoFit/>
          </a:bodyPr>
          <a:lstStyle/>
          <a:p>
            <a:r>
              <a:rPr lang="en-US" dirty="0" smtClean="0"/>
              <a:t>2022</a:t>
            </a:r>
            <a:endParaRPr lang="en-US" dirty="0"/>
          </a:p>
        </p:txBody>
      </p:sp>
      <p:sp>
        <p:nvSpPr>
          <p:cNvPr id="81" name="Rectangle 80"/>
          <p:cNvSpPr/>
          <p:nvPr/>
        </p:nvSpPr>
        <p:spPr>
          <a:xfrm>
            <a:off x="2693533" y="4617641"/>
            <a:ext cx="571926" cy="166672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1889573" y="4951345"/>
            <a:ext cx="519687" cy="132103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1009238" y="5254645"/>
            <a:ext cx="576370" cy="102629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p:cNvSpPr txBox="1"/>
          <p:nvPr/>
        </p:nvSpPr>
        <p:spPr>
          <a:xfrm>
            <a:off x="2631459" y="4286082"/>
            <a:ext cx="936643" cy="369332"/>
          </a:xfrm>
          <a:prstGeom prst="rect">
            <a:avLst/>
          </a:prstGeom>
          <a:noFill/>
        </p:spPr>
        <p:txBody>
          <a:bodyPr wrap="square" rtlCol="0">
            <a:spAutoFit/>
          </a:bodyPr>
          <a:lstStyle/>
          <a:p>
            <a:r>
              <a:rPr lang="en-US" b="1" dirty="0" smtClean="0"/>
              <a:t>57Mn</a:t>
            </a:r>
            <a:endParaRPr lang="en-US" b="1" dirty="0"/>
          </a:p>
        </p:txBody>
      </p:sp>
      <p:sp>
        <p:nvSpPr>
          <p:cNvPr id="85" name="TextBox 84"/>
          <p:cNvSpPr txBox="1"/>
          <p:nvPr/>
        </p:nvSpPr>
        <p:spPr>
          <a:xfrm>
            <a:off x="1812404" y="4617641"/>
            <a:ext cx="878768" cy="369332"/>
          </a:xfrm>
          <a:prstGeom prst="rect">
            <a:avLst/>
          </a:prstGeom>
          <a:noFill/>
        </p:spPr>
        <p:txBody>
          <a:bodyPr wrap="square" rtlCol="0">
            <a:spAutoFit/>
          </a:bodyPr>
          <a:lstStyle/>
          <a:p>
            <a:r>
              <a:rPr lang="en-US" b="1" dirty="0" smtClean="0"/>
              <a:t>46Mn</a:t>
            </a:r>
            <a:endParaRPr lang="en-US" b="1" dirty="0"/>
          </a:p>
        </p:txBody>
      </p:sp>
      <p:sp>
        <p:nvSpPr>
          <p:cNvPr id="86" name="TextBox 85"/>
          <p:cNvSpPr txBox="1"/>
          <p:nvPr/>
        </p:nvSpPr>
        <p:spPr>
          <a:xfrm>
            <a:off x="945231" y="4863122"/>
            <a:ext cx="826185" cy="369332"/>
          </a:xfrm>
          <a:prstGeom prst="rect">
            <a:avLst/>
          </a:prstGeom>
          <a:noFill/>
        </p:spPr>
        <p:txBody>
          <a:bodyPr wrap="square" rtlCol="0">
            <a:spAutoFit/>
          </a:bodyPr>
          <a:lstStyle/>
          <a:p>
            <a:r>
              <a:rPr lang="en-US" b="1" dirty="0" smtClean="0"/>
              <a:t>37Mn</a:t>
            </a:r>
            <a:endParaRPr lang="en-US" b="1" dirty="0"/>
          </a:p>
        </p:txBody>
      </p:sp>
      <p:sp>
        <p:nvSpPr>
          <p:cNvPr id="87" name="TextBox 86"/>
          <p:cNvSpPr txBox="1"/>
          <p:nvPr/>
        </p:nvSpPr>
        <p:spPr>
          <a:xfrm>
            <a:off x="1894726" y="6333254"/>
            <a:ext cx="852754" cy="369332"/>
          </a:xfrm>
          <a:prstGeom prst="rect">
            <a:avLst/>
          </a:prstGeom>
          <a:noFill/>
        </p:spPr>
        <p:txBody>
          <a:bodyPr wrap="square" rtlCol="0">
            <a:spAutoFit/>
          </a:bodyPr>
          <a:lstStyle/>
          <a:p>
            <a:r>
              <a:rPr lang="en-US" dirty="0" smtClean="0"/>
              <a:t>2016</a:t>
            </a:r>
            <a:endParaRPr lang="en-US" dirty="0"/>
          </a:p>
        </p:txBody>
      </p:sp>
      <p:sp>
        <p:nvSpPr>
          <p:cNvPr id="88" name="TextBox 87"/>
          <p:cNvSpPr txBox="1"/>
          <p:nvPr/>
        </p:nvSpPr>
        <p:spPr>
          <a:xfrm>
            <a:off x="1009238" y="6296137"/>
            <a:ext cx="852754" cy="369332"/>
          </a:xfrm>
          <a:prstGeom prst="rect">
            <a:avLst/>
          </a:prstGeom>
          <a:noFill/>
        </p:spPr>
        <p:txBody>
          <a:bodyPr wrap="square" rtlCol="0">
            <a:spAutoFit/>
          </a:bodyPr>
          <a:lstStyle/>
          <a:p>
            <a:r>
              <a:rPr lang="en-US" dirty="0" smtClean="0"/>
              <a:t>2014</a:t>
            </a:r>
            <a:endParaRPr lang="en-US" dirty="0"/>
          </a:p>
        </p:txBody>
      </p:sp>
      <p:sp>
        <p:nvSpPr>
          <p:cNvPr id="89" name="TextBox 88"/>
          <p:cNvSpPr txBox="1"/>
          <p:nvPr/>
        </p:nvSpPr>
        <p:spPr>
          <a:xfrm>
            <a:off x="4346814" y="3531359"/>
            <a:ext cx="797957" cy="369332"/>
          </a:xfrm>
          <a:prstGeom prst="rect">
            <a:avLst/>
          </a:prstGeom>
          <a:noFill/>
        </p:spPr>
        <p:txBody>
          <a:bodyPr wrap="square" rtlCol="0">
            <a:spAutoFit/>
          </a:bodyPr>
          <a:lstStyle/>
          <a:p>
            <a:r>
              <a:rPr lang="en-US" b="1" dirty="0" smtClean="0"/>
              <a:t>82Mn</a:t>
            </a:r>
            <a:endParaRPr lang="en-US" b="1" dirty="0"/>
          </a:p>
        </p:txBody>
      </p:sp>
      <p:sp>
        <p:nvSpPr>
          <p:cNvPr id="90" name="TextBox 89"/>
          <p:cNvSpPr txBox="1"/>
          <p:nvPr/>
        </p:nvSpPr>
        <p:spPr>
          <a:xfrm>
            <a:off x="264719" y="4085624"/>
            <a:ext cx="1339038" cy="369332"/>
          </a:xfrm>
          <a:prstGeom prst="rect">
            <a:avLst/>
          </a:prstGeom>
          <a:noFill/>
        </p:spPr>
        <p:txBody>
          <a:bodyPr wrap="square" rtlCol="0">
            <a:spAutoFit/>
          </a:bodyPr>
          <a:lstStyle/>
          <a:p>
            <a:r>
              <a:rPr lang="en-US" b="1" dirty="0" smtClean="0"/>
              <a:t>CAGR 12%</a:t>
            </a:r>
            <a:endParaRPr lang="en-US" b="1" dirty="0"/>
          </a:p>
        </p:txBody>
      </p:sp>
      <p:sp>
        <p:nvSpPr>
          <p:cNvPr id="91" name="Rectangle 90">
            <a:extLst>
              <a:ext uri="{FF2B5EF4-FFF2-40B4-BE49-F238E27FC236}">
                <a16:creationId xmlns:a16="http://schemas.microsoft.com/office/drawing/2014/main" id="{3B24520A-8031-1441-B6CD-C4F4A531E390}"/>
              </a:ext>
            </a:extLst>
          </p:cNvPr>
          <p:cNvSpPr/>
          <p:nvPr/>
        </p:nvSpPr>
        <p:spPr>
          <a:xfrm>
            <a:off x="100236" y="3451646"/>
            <a:ext cx="4128465" cy="400110"/>
          </a:xfrm>
          <a:prstGeom prst="rect">
            <a:avLst/>
          </a:prstGeom>
        </p:spPr>
        <p:txBody>
          <a:bodyPr wrap="square">
            <a:spAutoFit/>
          </a:bodyPr>
          <a:lstStyle/>
          <a:p>
            <a:r>
              <a:rPr lang="en-US" sz="2000" b="1" dirty="0" smtClean="0">
                <a:latin typeface="Calibri Light" panose="020F0302020204030204" pitchFamily="34" charset="0"/>
                <a:cs typeface="Calibri Light" panose="020F0302020204030204" pitchFamily="34" charset="0"/>
              </a:rPr>
              <a:t>Registered Job Seekers ( Nos)</a:t>
            </a:r>
            <a:endParaRPr lang="en-IN" sz="2000" b="1" dirty="0">
              <a:latin typeface="Calibri Light" panose="020F0302020204030204" pitchFamily="34" charset="0"/>
              <a:cs typeface="Calibri Light" panose="020F0302020204030204" pitchFamily="34" charset="0"/>
            </a:endParaRPr>
          </a:p>
        </p:txBody>
      </p:sp>
      <p:cxnSp>
        <p:nvCxnSpPr>
          <p:cNvPr id="92" name="Straight Connector 91"/>
          <p:cNvCxnSpPr/>
          <p:nvPr/>
        </p:nvCxnSpPr>
        <p:spPr>
          <a:xfrm>
            <a:off x="6143945" y="6248402"/>
            <a:ext cx="5060879" cy="48444"/>
          </a:xfrm>
          <a:prstGeom prst="line">
            <a:avLst/>
          </a:prstGeom>
        </p:spPr>
        <p:style>
          <a:lnRef idx="1">
            <a:schemeClr val="dk1"/>
          </a:lnRef>
          <a:fillRef idx="0">
            <a:schemeClr val="dk1"/>
          </a:fillRef>
          <a:effectRef idx="0">
            <a:schemeClr val="dk1"/>
          </a:effectRef>
          <a:fontRef idx="minor">
            <a:schemeClr val="tx1"/>
          </a:fontRef>
        </p:style>
      </p:cxnSp>
      <p:sp>
        <p:nvSpPr>
          <p:cNvPr id="93" name="Rectangle 92"/>
          <p:cNvSpPr/>
          <p:nvPr/>
        </p:nvSpPr>
        <p:spPr>
          <a:xfrm>
            <a:off x="10528361" y="3927534"/>
            <a:ext cx="553991" cy="235683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Box 94"/>
          <p:cNvSpPr txBox="1"/>
          <p:nvPr/>
        </p:nvSpPr>
        <p:spPr>
          <a:xfrm>
            <a:off x="10190244" y="3538272"/>
            <a:ext cx="1052204" cy="369332"/>
          </a:xfrm>
          <a:prstGeom prst="rect">
            <a:avLst/>
          </a:prstGeom>
          <a:noFill/>
        </p:spPr>
        <p:txBody>
          <a:bodyPr wrap="square" rtlCol="0">
            <a:spAutoFit/>
          </a:bodyPr>
          <a:lstStyle/>
          <a:p>
            <a:r>
              <a:rPr lang="en-US" b="1" dirty="0" smtClean="0"/>
              <a:t>168.6Mn</a:t>
            </a:r>
            <a:endParaRPr lang="en-US" b="1" dirty="0"/>
          </a:p>
        </p:txBody>
      </p:sp>
      <p:sp>
        <p:nvSpPr>
          <p:cNvPr id="96" name="TextBox 95"/>
          <p:cNvSpPr txBox="1"/>
          <p:nvPr/>
        </p:nvSpPr>
        <p:spPr>
          <a:xfrm>
            <a:off x="8575605" y="6316569"/>
            <a:ext cx="852754" cy="369332"/>
          </a:xfrm>
          <a:prstGeom prst="rect">
            <a:avLst/>
          </a:prstGeom>
          <a:noFill/>
        </p:spPr>
        <p:txBody>
          <a:bodyPr wrap="square" rtlCol="0">
            <a:spAutoFit/>
          </a:bodyPr>
          <a:lstStyle/>
          <a:p>
            <a:r>
              <a:rPr lang="en-US" dirty="0" smtClean="0"/>
              <a:t>2018</a:t>
            </a:r>
            <a:endParaRPr lang="en-US" dirty="0"/>
          </a:p>
        </p:txBody>
      </p:sp>
      <p:sp>
        <p:nvSpPr>
          <p:cNvPr id="97" name="TextBox 96"/>
          <p:cNvSpPr txBox="1"/>
          <p:nvPr/>
        </p:nvSpPr>
        <p:spPr>
          <a:xfrm>
            <a:off x="9564753" y="6315146"/>
            <a:ext cx="852754" cy="369332"/>
          </a:xfrm>
          <a:prstGeom prst="rect">
            <a:avLst/>
          </a:prstGeom>
          <a:noFill/>
        </p:spPr>
        <p:txBody>
          <a:bodyPr wrap="square" rtlCol="0">
            <a:spAutoFit/>
          </a:bodyPr>
          <a:lstStyle/>
          <a:p>
            <a:r>
              <a:rPr lang="en-US" dirty="0" smtClean="0"/>
              <a:t>2020</a:t>
            </a:r>
            <a:endParaRPr lang="en-US" dirty="0"/>
          </a:p>
        </p:txBody>
      </p:sp>
      <p:sp>
        <p:nvSpPr>
          <p:cNvPr id="98" name="TextBox 97"/>
          <p:cNvSpPr txBox="1"/>
          <p:nvPr/>
        </p:nvSpPr>
        <p:spPr>
          <a:xfrm>
            <a:off x="10393156" y="6311656"/>
            <a:ext cx="852754" cy="369332"/>
          </a:xfrm>
          <a:prstGeom prst="rect">
            <a:avLst/>
          </a:prstGeom>
          <a:noFill/>
        </p:spPr>
        <p:txBody>
          <a:bodyPr wrap="square" rtlCol="0">
            <a:spAutoFit/>
          </a:bodyPr>
          <a:lstStyle/>
          <a:p>
            <a:r>
              <a:rPr lang="en-US" dirty="0" smtClean="0"/>
              <a:t>2022</a:t>
            </a:r>
            <a:endParaRPr lang="en-US" dirty="0"/>
          </a:p>
        </p:txBody>
      </p:sp>
      <p:sp>
        <p:nvSpPr>
          <p:cNvPr id="99" name="Rectangle 98"/>
          <p:cNvSpPr/>
          <p:nvPr/>
        </p:nvSpPr>
        <p:spPr>
          <a:xfrm>
            <a:off x="9596055" y="4278981"/>
            <a:ext cx="532541" cy="199339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8617434" y="4753245"/>
            <a:ext cx="519687" cy="150715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7552168" y="5181187"/>
            <a:ext cx="576370" cy="10672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p:cNvSpPr txBox="1"/>
          <p:nvPr/>
        </p:nvSpPr>
        <p:spPr>
          <a:xfrm>
            <a:off x="9384521" y="3920401"/>
            <a:ext cx="1101080" cy="369332"/>
          </a:xfrm>
          <a:prstGeom prst="rect">
            <a:avLst/>
          </a:prstGeom>
          <a:noFill/>
        </p:spPr>
        <p:txBody>
          <a:bodyPr wrap="square" rtlCol="0">
            <a:spAutoFit/>
          </a:bodyPr>
          <a:lstStyle/>
          <a:p>
            <a:r>
              <a:rPr lang="en-US" b="1" dirty="0" smtClean="0"/>
              <a:t>146.0Mn</a:t>
            </a:r>
            <a:endParaRPr lang="en-US" b="1" dirty="0"/>
          </a:p>
        </p:txBody>
      </p:sp>
      <p:sp>
        <p:nvSpPr>
          <p:cNvPr id="103" name="TextBox 102"/>
          <p:cNvSpPr txBox="1"/>
          <p:nvPr/>
        </p:nvSpPr>
        <p:spPr>
          <a:xfrm>
            <a:off x="8356869" y="4406289"/>
            <a:ext cx="1116713" cy="369332"/>
          </a:xfrm>
          <a:prstGeom prst="rect">
            <a:avLst/>
          </a:prstGeom>
          <a:noFill/>
        </p:spPr>
        <p:txBody>
          <a:bodyPr wrap="square" rtlCol="0">
            <a:spAutoFit/>
          </a:bodyPr>
          <a:lstStyle/>
          <a:p>
            <a:r>
              <a:rPr lang="en-US" b="1" dirty="0" smtClean="0"/>
              <a:t>107.1Mn</a:t>
            </a:r>
            <a:endParaRPr lang="en-US" b="1" dirty="0"/>
          </a:p>
        </p:txBody>
      </p:sp>
      <p:sp>
        <p:nvSpPr>
          <p:cNvPr id="104" name="TextBox 103"/>
          <p:cNvSpPr txBox="1"/>
          <p:nvPr/>
        </p:nvSpPr>
        <p:spPr>
          <a:xfrm>
            <a:off x="7408334" y="4789474"/>
            <a:ext cx="976531" cy="369332"/>
          </a:xfrm>
          <a:prstGeom prst="rect">
            <a:avLst/>
          </a:prstGeom>
          <a:noFill/>
        </p:spPr>
        <p:txBody>
          <a:bodyPr wrap="square" rtlCol="0">
            <a:spAutoFit/>
          </a:bodyPr>
          <a:lstStyle/>
          <a:p>
            <a:r>
              <a:rPr lang="en-US" b="1" dirty="0" smtClean="0"/>
              <a:t>64.6Mn</a:t>
            </a:r>
            <a:endParaRPr lang="en-US" b="1" dirty="0"/>
          </a:p>
        </p:txBody>
      </p:sp>
      <p:sp>
        <p:nvSpPr>
          <p:cNvPr id="105" name="TextBox 104"/>
          <p:cNvSpPr txBox="1"/>
          <p:nvPr/>
        </p:nvSpPr>
        <p:spPr>
          <a:xfrm>
            <a:off x="7625999" y="6310994"/>
            <a:ext cx="852754" cy="369332"/>
          </a:xfrm>
          <a:prstGeom prst="rect">
            <a:avLst/>
          </a:prstGeom>
          <a:noFill/>
        </p:spPr>
        <p:txBody>
          <a:bodyPr wrap="square" rtlCol="0">
            <a:spAutoFit/>
          </a:bodyPr>
          <a:lstStyle/>
          <a:p>
            <a:r>
              <a:rPr lang="en-US" dirty="0" smtClean="0"/>
              <a:t>2016</a:t>
            </a:r>
            <a:endParaRPr lang="en-US" dirty="0"/>
          </a:p>
        </p:txBody>
      </p:sp>
      <p:sp>
        <p:nvSpPr>
          <p:cNvPr id="106" name="TextBox 105"/>
          <p:cNvSpPr txBox="1"/>
          <p:nvPr/>
        </p:nvSpPr>
        <p:spPr>
          <a:xfrm>
            <a:off x="6555580" y="6284151"/>
            <a:ext cx="852754" cy="369332"/>
          </a:xfrm>
          <a:prstGeom prst="rect">
            <a:avLst/>
          </a:prstGeom>
          <a:noFill/>
        </p:spPr>
        <p:txBody>
          <a:bodyPr wrap="square" rtlCol="0">
            <a:spAutoFit/>
          </a:bodyPr>
          <a:lstStyle/>
          <a:p>
            <a:r>
              <a:rPr lang="en-US" dirty="0" smtClean="0"/>
              <a:t>2014</a:t>
            </a:r>
            <a:endParaRPr lang="en-US" dirty="0"/>
          </a:p>
        </p:txBody>
      </p:sp>
      <p:sp>
        <p:nvSpPr>
          <p:cNvPr id="108" name="Rectangle 107">
            <a:extLst>
              <a:ext uri="{FF2B5EF4-FFF2-40B4-BE49-F238E27FC236}">
                <a16:creationId xmlns:a16="http://schemas.microsoft.com/office/drawing/2014/main" id="{3B24520A-8031-1441-B6CD-C4F4A531E390}"/>
              </a:ext>
            </a:extLst>
          </p:cNvPr>
          <p:cNvSpPr/>
          <p:nvPr/>
        </p:nvSpPr>
        <p:spPr>
          <a:xfrm>
            <a:off x="7388247" y="3492293"/>
            <a:ext cx="1886863" cy="400110"/>
          </a:xfrm>
          <a:prstGeom prst="rect">
            <a:avLst/>
          </a:prstGeom>
        </p:spPr>
        <p:txBody>
          <a:bodyPr wrap="none">
            <a:spAutoFit/>
          </a:bodyPr>
          <a:lstStyle/>
          <a:p>
            <a:r>
              <a:rPr lang="en-US" sz="2000" b="1" dirty="0" smtClean="0">
                <a:latin typeface="Calibri Light" panose="020F0302020204030204" pitchFamily="34" charset="0"/>
                <a:cs typeface="Calibri Light" panose="020F0302020204030204" pitchFamily="34" charset="0"/>
              </a:rPr>
              <a:t>CV modifications</a:t>
            </a:r>
            <a:endParaRPr lang="en-IN" sz="2000" b="1" dirty="0">
              <a:latin typeface="Calibri Light" panose="020F0302020204030204" pitchFamily="34" charset="0"/>
              <a:cs typeface="Calibri Light" panose="020F0302020204030204" pitchFamily="34" charset="0"/>
            </a:endParaRPr>
          </a:p>
        </p:txBody>
      </p:sp>
      <p:sp>
        <p:nvSpPr>
          <p:cNvPr id="109" name="TextBox 108"/>
          <p:cNvSpPr txBox="1"/>
          <p:nvPr/>
        </p:nvSpPr>
        <p:spPr>
          <a:xfrm>
            <a:off x="7949623" y="6536424"/>
            <a:ext cx="4319911" cy="307777"/>
          </a:xfrm>
          <a:prstGeom prst="rect">
            <a:avLst/>
          </a:prstGeom>
          <a:noFill/>
        </p:spPr>
        <p:txBody>
          <a:bodyPr wrap="square" rtlCol="0">
            <a:spAutoFit/>
          </a:bodyPr>
          <a:lstStyle/>
          <a:p>
            <a:r>
              <a:rPr lang="en-US" sz="1400" b="1" i="1" u="sng" dirty="0" smtClean="0"/>
              <a:t>**New specifications of CV modification implemented.</a:t>
            </a:r>
          </a:p>
        </p:txBody>
      </p:sp>
      <p:sp>
        <p:nvSpPr>
          <p:cNvPr id="110" name="Rectangle 109">
            <a:extLst>
              <a:ext uri="{FF2B5EF4-FFF2-40B4-BE49-F238E27FC236}">
                <a16:creationId xmlns:a16="http://schemas.microsoft.com/office/drawing/2014/main" id="{3B24520A-8031-1441-B6CD-C4F4A531E390}"/>
              </a:ext>
            </a:extLst>
          </p:cNvPr>
          <p:cNvSpPr/>
          <p:nvPr/>
        </p:nvSpPr>
        <p:spPr>
          <a:xfrm>
            <a:off x="0" y="0"/>
            <a:ext cx="5647252" cy="523220"/>
          </a:xfrm>
          <a:prstGeom prst="rect">
            <a:avLst/>
          </a:prstGeom>
        </p:spPr>
        <p:txBody>
          <a:bodyPr wrap="none">
            <a:spAutoFit/>
          </a:bodyPr>
          <a:lstStyle/>
          <a:p>
            <a:r>
              <a:rPr lang="en-US" sz="2800" b="1" dirty="0" smtClean="0">
                <a:latin typeface="Calibri Light" panose="020F0302020204030204" pitchFamily="34" charset="0"/>
                <a:cs typeface="Calibri Light" panose="020F0302020204030204" pitchFamily="34" charset="0"/>
              </a:rPr>
              <a:t>Scale and </a:t>
            </a:r>
            <a:r>
              <a:rPr lang="en-US" sz="2800" b="1" dirty="0">
                <a:latin typeface="Calibri Light" panose="020F0302020204030204" pitchFamily="34" charset="0"/>
                <a:cs typeface="Calibri Light" panose="020F0302020204030204" pitchFamily="34" charset="0"/>
              </a:rPr>
              <a:t>G</a:t>
            </a:r>
            <a:r>
              <a:rPr lang="en-US" sz="2800" b="1" dirty="0" smtClean="0">
                <a:latin typeface="Calibri Light" panose="020F0302020204030204" pitchFamily="34" charset="0"/>
                <a:cs typeface="Calibri Light" panose="020F0302020204030204" pitchFamily="34" charset="0"/>
              </a:rPr>
              <a:t>rowth in Operating Metrics</a:t>
            </a:r>
            <a:endParaRPr lang="en-IN" sz="2800" b="1" dirty="0">
              <a:latin typeface="Calibri Light" panose="020F0302020204030204" pitchFamily="34" charset="0"/>
              <a:cs typeface="Calibri Light" panose="020F0302020204030204" pitchFamily="34" charset="0"/>
            </a:endParaRPr>
          </a:p>
        </p:txBody>
      </p:sp>
      <p:cxnSp>
        <p:nvCxnSpPr>
          <p:cNvPr id="111" name="Straight Connector 110"/>
          <p:cNvCxnSpPr/>
          <p:nvPr/>
        </p:nvCxnSpPr>
        <p:spPr>
          <a:xfrm>
            <a:off x="5856264" y="1150703"/>
            <a:ext cx="20548" cy="4767209"/>
          </a:xfrm>
          <a:prstGeom prst="line">
            <a:avLst/>
          </a:prstGeom>
        </p:spPr>
        <p:style>
          <a:lnRef idx="1">
            <a:schemeClr val="dk1"/>
          </a:lnRef>
          <a:fillRef idx="0">
            <a:schemeClr val="dk1"/>
          </a:fillRef>
          <a:effectRef idx="0">
            <a:schemeClr val="dk1"/>
          </a:effectRef>
          <a:fontRef idx="minor">
            <a:schemeClr val="tx1"/>
          </a:fontRef>
        </p:style>
      </p:cxnSp>
      <p:cxnSp>
        <p:nvCxnSpPr>
          <p:cNvPr id="112" name="Straight Connector 111"/>
          <p:cNvCxnSpPr>
            <a:stCxn id="43" idx="2"/>
          </p:cNvCxnSpPr>
          <p:nvPr/>
        </p:nvCxnSpPr>
        <p:spPr>
          <a:xfrm flipH="1">
            <a:off x="908394" y="3385656"/>
            <a:ext cx="10067187" cy="0"/>
          </a:xfrm>
          <a:prstGeom prst="line">
            <a:avLst/>
          </a:prstGeom>
        </p:spPr>
        <p:style>
          <a:lnRef idx="1">
            <a:schemeClr val="dk1"/>
          </a:lnRef>
          <a:fillRef idx="0">
            <a:schemeClr val="dk1"/>
          </a:fillRef>
          <a:effectRef idx="0">
            <a:schemeClr val="dk1"/>
          </a:effectRef>
          <a:fontRef idx="minor">
            <a:schemeClr val="tx1"/>
          </a:fontRef>
        </p:style>
      </p:cxnSp>
      <p:sp>
        <p:nvSpPr>
          <p:cNvPr id="113" name="Rectangle 112"/>
          <p:cNvSpPr/>
          <p:nvPr/>
        </p:nvSpPr>
        <p:spPr>
          <a:xfrm>
            <a:off x="6575637" y="5568974"/>
            <a:ext cx="576370" cy="67942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TextBox 113"/>
          <p:cNvSpPr txBox="1"/>
          <p:nvPr/>
        </p:nvSpPr>
        <p:spPr>
          <a:xfrm>
            <a:off x="6431803" y="5251278"/>
            <a:ext cx="976531" cy="369332"/>
          </a:xfrm>
          <a:prstGeom prst="rect">
            <a:avLst/>
          </a:prstGeom>
          <a:noFill/>
        </p:spPr>
        <p:txBody>
          <a:bodyPr wrap="square" rtlCol="0">
            <a:spAutoFit/>
          </a:bodyPr>
          <a:lstStyle/>
          <a:p>
            <a:r>
              <a:rPr lang="en-US" b="1" dirty="0" smtClean="0"/>
              <a:t>41.4Mn</a:t>
            </a:r>
            <a:endParaRPr lang="en-US" b="1" dirty="0"/>
          </a:p>
        </p:txBody>
      </p:sp>
    </p:spTree>
    <p:extLst>
      <p:ext uri="{BB962C8B-B14F-4D97-AF65-F5344CB8AC3E}">
        <p14:creationId xmlns:p14="http://schemas.microsoft.com/office/powerpoint/2010/main" val="37557783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284" y="2296667"/>
            <a:ext cx="10515600" cy="1325563"/>
          </a:xfrm>
        </p:spPr>
        <p:txBody>
          <a:bodyPr>
            <a:normAutofit/>
          </a:bodyPr>
          <a:lstStyle/>
          <a:p>
            <a:r>
              <a:rPr lang="en-US" sz="4000" dirty="0" smtClean="0"/>
              <a:t>What makes Naukri Moat deep and wide.</a:t>
            </a:r>
            <a:endParaRPr lang="en-US" sz="4000" dirty="0"/>
          </a:p>
        </p:txBody>
      </p:sp>
    </p:spTree>
    <p:extLst>
      <p:ext uri="{BB962C8B-B14F-4D97-AF65-F5344CB8AC3E}">
        <p14:creationId xmlns:p14="http://schemas.microsoft.com/office/powerpoint/2010/main" val="18267725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97950" y="873303"/>
            <a:ext cx="11455686" cy="5170646"/>
          </a:xfrm>
          <a:prstGeom prst="rect">
            <a:avLst/>
          </a:prstGeom>
          <a:noFill/>
        </p:spPr>
        <p:txBody>
          <a:bodyPr wrap="square" rtlCol="0">
            <a:spAutoFit/>
          </a:bodyPr>
          <a:lstStyle/>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r>
              <a:rPr lang="en-US" sz="2200" dirty="0" smtClean="0"/>
              <a:t>The virtuous circle of Network effect. The scale of operations</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smtClean="0"/>
              <a:t>Strong brand and significant online recruitment traffic share of over 70% amongst the conventional job boards in India</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smtClean="0"/>
              <a:t>The large customer base of over 100k paying customer</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smtClean="0"/>
              <a:t>A diversified portfolio of products and services enabling talent planning, sourcing, branding and recruitment automation </a:t>
            </a:r>
          </a:p>
          <a:p>
            <a:pPr marL="285750" indent="-285750">
              <a:buFont typeface="Arial" panose="020B0604020202020204" pitchFamily="34" charset="0"/>
              <a:buChar char="•"/>
            </a:pPr>
            <a:endParaRPr lang="en-US" sz="2200" dirty="0" smtClean="0"/>
          </a:p>
          <a:p>
            <a:pPr marL="285750" indent="-285750">
              <a:buFont typeface="Arial" panose="020B0604020202020204" pitchFamily="34" charset="0"/>
              <a:buChar char="•"/>
            </a:pPr>
            <a:r>
              <a:rPr lang="en-US" sz="2200" dirty="0" smtClean="0"/>
              <a:t>A vast network of sales and distribution network with over  1000 customer-facing resources.  </a:t>
            </a:r>
          </a:p>
          <a:p>
            <a:pPr marL="285750" indent="-285750">
              <a:buFont typeface="Arial" panose="020B0604020202020204" pitchFamily="34" charset="0"/>
              <a:buChar char="•"/>
            </a:pPr>
            <a:endParaRPr lang="en-US" sz="2200" dirty="0"/>
          </a:p>
          <a:p>
            <a:pPr marL="285750" indent="-285750">
              <a:buFont typeface="Arial" panose="020B0604020202020204" pitchFamily="34" charset="0"/>
              <a:buChar char="•"/>
            </a:pPr>
            <a:r>
              <a:rPr lang="en-US" sz="2200" dirty="0" smtClean="0"/>
              <a:t>High margin allows ploughing back of profits in talent, innovation and strengthening of moats for sustainable, efficient and consistent long term growth</a:t>
            </a:r>
            <a:endParaRPr lang="en-US" sz="2200" dirty="0"/>
          </a:p>
        </p:txBody>
      </p:sp>
      <p:sp>
        <p:nvSpPr>
          <p:cNvPr id="2" name="TextBox 1"/>
          <p:cNvSpPr txBox="1"/>
          <p:nvPr/>
        </p:nvSpPr>
        <p:spPr>
          <a:xfrm>
            <a:off x="111807" y="0"/>
            <a:ext cx="6488817" cy="523220"/>
          </a:xfrm>
          <a:prstGeom prst="rect">
            <a:avLst/>
          </a:prstGeom>
          <a:noFill/>
        </p:spPr>
        <p:txBody>
          <a:bodyPr wrap="square" rtlCol="0">
            <a:spAutoFit/>
          </a:bodyPr>
          <a:lstStyle/>
          <a:p>
            <a:r>
              <a:rPr lang="en-IN" sz="2800" b="1" dirty="0" smtClean="0"/>
              <a:t>Recruitment Business- Key Strengths</a:t>
            </a:r>
            <a:endParaRPr lang="en-IN" sz="2800" b="1" dirty="0"/>
          </a:p>
        </p:txBody>
      </p:sp>
    </p:spTree>
    <p:extLst>
      <p:ext uri="{BB962C8B-B14F-4D97-AF65-F5344CB8AC3E}">
        <p14:creationId xmlns:p14="http://schemas.microsoft.com/office/powerpoint/2010/main" val="27857404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884" y="151059"/>
            <a:ext cx="12138116" cy="629576"/>
          </a:xfrm>
          <a:prstGeom prst="rect">
            <a:avLst/>
          </a:prstGeom>
          <a:noFill/>
          <a:ln>
            <a:noFill/>
          </a:ln>
        </p:spPr>
        <p:txBody>
          <a:bodyPr spcFirstLastPara="1" vert="horz" wrap="square" lIns="91425" tIns="45700" rIns="91425" bIns="45700" rtlCol="0" anchor="ctr" anchorCtr="0">
            <a:noAutofit/>
          </a:bodyPr>
          <a:lstStyle/>
          <a:p>
            <a:pPr>
              <a:lnSpc>
                <a:spcPct val="90000"/>
              </a:lnSpc>
              <a:buClr>
                <a:schemeClr val="dk1"/>
              </a:buClr>
              <a:buSzPts val="4400"/>
              <a:buFont typeface="Calibri"/>
              <a:buNone/>
            </a:pPr>
            <a:r>
              <a:rPr lang="en-US" sz="2400" dirty="0"/>
              <a:t>Huge customer base catering to domestic and global </a:t>
            </a:r>
            <a:r>
              <a:rPr lang="en-US" sz="2400" dirty="0" smtClean="0"/>
              <a:t>demand </a:t>
            </a:r>
            <a:r>
              <a:rPr lang="en-US" sz="2400" dirty="0"/>
              <a:t>hedges against any economical downturn</a:t>
            </a:r>
            <a:r>
              <a:rPr lang="en-IN" sz="2400" b="1" dirty="0" smtClean="0">
                <a:latin typeface="Calibri Light" panose="020F0302020204030204" pitchFamily="34" charset="0"/>
                <a:ea typeface="+mj-ea"/>
                <a:cs typeface="Calibri Light" panose="020F0302020204030204" pitchFamily="34" charset="0"/>
                <a:sym typeface="Calibri"/>
              </a:rPr>
              <a:t>. </a:t>
            </a:r>
            <a:endParaRPr lang="en-IN" sz="2400" b="1" dirty="0">
              <a:latin typeface="Calibri Light" panose="020F0302020204030204" pitchFamily="34" charset="0"/>
              <a:ea typeface="+mj-ea"/>
              <a:cs typeface="Calibri Light" panose="020F0302020204030204" pitchFamily="34" charset="0"/>
              <a:sym typeface="Calibri"/>
            </a:endParaRPr>
          </a:p>
        </p:txBody>
      </p:sp>
      <p:sp>
        <p:nvSpPr>
          <p:cNvPr id="3" name="Oval 2"/>
          <p:cNvSpPr/>
          <p:nvPr/>
        </p:nvSpPr>
        <p:spPr>
          <a:xfrm>
            <a:off x="2408839" y="667819"/>
            <a:ext cx="6858454" cy="587681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p:nvCxnSpPr>
        <p:spPr>
          <a:xfrm>
            <a:off x="5893315" y="644910"/>
            <a:ext cx="0" cy="3092943"/>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160039" y="1508956"/>
            <a:ext cx="2499246" cy="3139321"/>
          </a:xfrm>
          <a:prstGeom prst="rect">
            <a:avLst/>
          </a:prstGeom>
          <a:noFill/>
        </p:spPr>
        <p:txBody>
          <a:bodyPr wrap="square" rtlCol="0">
            <a:spAutoFit/>
          </a:bodyPr>
          <a:lstStyle/>
          <a:p>
            <a:r>
              <a:rPr lang="en-US" b="1" dirty="0" smtClean="0"/>
              <a:t>      IT &amp; IT </a:t>
            </a:r>
          </a:p>
          <a:p>
            <a:r>
              <a:rPr lang="en-US" b="1" dirty="0" smtClean="0"/>
              <a:t>Enabled Services:</a:t>
            </a:r>
          </a:p>
          <a:p>
            <a:r>
              <a:rPr lang="en-US" b="1" dirty="0" smtClean="0"/>
              <a:t>% of Revenue: 35.6%.</a:t>
            </a:r>
          </a:p>
          <a:p>
            <a:r>
              <a:rPr lang="en-US" b="1" dirty="0" smtClean="0"/>
              <a:t>No Of customer: ~25k</a:t>
            </a:r>
          </a:p>
          <a:p>
            <a:r>
              <a:rPr lang="en-US" b="1" dirty="0" smtClean="0"/>
              <a:t>Service Sector:</a:t>
            </a:r>
          </a:p>
          <a:p>
            <a:r>
              <a:rPr lang="en-US" dirty="0" smtClean="0"/>
              <a:t>IT Hardware/ Software,</a:t>
            </a:r>
          </a:p>
          <a:p>
            <a:r>
              <a:rPr lang="en-US" dirty="0" smtClean="0"/>
              <a:t>BPOs, KPOs,</a:t>
            </a:r>
          </a:p>
          <a:p>
            <a:r>
              <a:rPr lang="en-US" dirty="0" smtClean="0"/>
              <a:t>IT Helpdesks</a:t>
            </a:r>
          </a:p>
          <a:p>
            <a:r>
              <a:rPr lang="en-US" dirty="0" smtClean="0"/>
              <a:t>Global Capability </a:t>
            </a:r>
            <a:r>
              <a:rPr lang="en-US" dirty="0" err="1" smtClean="0"/>
              <a:t>Centres</a:t>
            </a:r>
            <a:r>
              <a:rPr lang="en-US" dirty="0" smtClean="0"/>
              <a:t> ( GCCs).</a:t>
            </a:r>
          </a:p>
          <a:p>
            <a:endParaRPr lang="en-US" dirty="0"/>
          </a:p>
        </p:txBody>
      </p:sp>
      <p:sp>
        <p:nvSpPr>
          <p:cNvPr id="26" name="TextBox 25"/>
          <p:cNvSpPr txBox="1"/>
          <p:nvPr/>
        </p:nvSpPr>
        <p:spPr>
          <a:xfrm>
            <a:off x="6355762" y="1444785"/>
            <a:ext cx="2499246" cy="2862322"/>
          </a:xfrm>
          <a:prstGeom prst="rect">
            <a:avLst/>
          </a:prstGeom>
          <a:noFill/>
        </p:spPr>
        <p:txBody>
          <a:bodyPr wrap="square" rtlCol="0">
            <a:spAutoFit/>
          </a:bodyPr>
          <a:lstStyle/>
          <a:p>
            <a:r>
              <a:rPr lang="en-US" b="1" dirty="0" smtClean="0"/>
              <a:t>Non IT Services.</a:t>
            </a:r>
          </a:p>
          <a:p>
            <a:r>
              <a:rPr lang="en-US" b="1" dirty="0" smtClean="0"/>
              <a:t>% of Revenue: 37.2%.</a:t>
            </a:r>
          </a:p>
          <a:p>
            <a:r>
              <a:rPr lang="en-US" b="1" dirty="0" smtClean="0"/>
              <a:t>No Of Customer:~70k</a:t>
            </a:r>
          </a:p>
          <a:p>
            <a:r>
              <a:rPr lang="en-US" b="1" dirty="0" smtClean="0"/>
              <a:t>Service Sector:</a:t>
            </a:r>
          </a:p>
          <a:p>
            <a:r>
              <a:rPr lang="en-US" dirty="0" smtClean="0"/>
              <a:t>Manufacturing</a:t>
            </a:r>
          </a:p>
          <a:p>
            <a:r>
              <a:rPr lang="en-US" dirty="0" smtClean="0"/>
              <a:t>BFSI, Services</a:t>
            </a:r>
          </a:p>
          <a:p>
            <a:r>
              <a:rPr lang="en-US" dirty="0" smtClean="0"/>
              <a:t>Infrastructure, Retail.</a:t>
            </a:r>
          </a:p>
          <a:p>
            <a:r>
              <a:rPr lang="en-US" dirty="0" smtClean="0"/>
              <a:t>Travel and Tourism</a:t>
            </a:r>
          </a:p>
          <a:p>
            <a:r>
              <a:rPr lang="en-US" dirty="0" smtClean="0"/>
              <a:t>Headhunters.</a:t>
            </a:r>
          </a:p>
          <a:p>
            <a:endParaRPr lang="en-US" dirty="0"/>
          </a:p>
        </p:txBody>
      </p:sp>
      <p:cxnSp>
        <p:nvCxnSpPr>
          <p:cNvPr id="27" name="Straight Connector 26"/>
          <p:cNvCxnSpPr>
            <a:stCxn id="3" idx="3"/>
          </p:cNvCxnSpPr>
          <p:nvPr/>
        </p:nvCxnSpPr>
        <p:spPr>
          <a:xfrm flipV="1">
            <a:off x="3413236" y="3769257"/>
            <a:ext cx="2456441" cy="191474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flipV="1">
            <a:off x="5869679" y="3732379"/>
            <a:ext cx="2791436" cy="1579360"/>
          </a:xfrm>
          <a:prstGeom prst="line">
            <a:avLst/>
          </a:prstGeom>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010490" y="4342889"/>
            <a:ext cx="2499246" cy="2031325"/>
          </a:xfrm>
          <a:prstGeom prst="rect">
            <a:avLst/>
          </a:prstGeom>
          <a:noFill/>
        </p:spPr>
        <p:txBody>
          <a:bodyPr wrap="square" rtlCol="0">
            <a:spAutoFit/>
          </a:bodyPr>
          <a:lstStyle/>
          <a:p>
            <a:r>
              <a:rPr lang="en-US" b="1" dirty="0" smtClean="0"/>
              <a:t>Recruitment Firms.</a:t>
            </a:r>
          </a:p>
          <a:p>
            <a:r>
              <a:rPr lang="en-US" b="1" dirty="0" smtClean="0"/>
              <a:t>% of Revenue: 27.2%*.</a:t>
            </a:r>
          </a:p>
          <a:p>
            <a:r>
              <a:rPr lang="en-US" b="1" dirty="0" smtClean="0"/>
              <a:t>No of Customer :~18k</a:t>
            </a:r>
            <a:endParaRPr lang="en-US" b="1" dirty="0"/>
          </a:p>
          <a:p>
            <a:r>
              <a:rPr lang="en-US" b="1" dirty="0" smtClean="0"/>
              <a:t>Service Sector:</a:t>
            </a:r>
          </a:p>
          <a:p>
            <a:r>
              <a:rPr lang="en-US" dirty="0" smtClean="0"/>
              <a:t>Headhunters.</a:t>
            </a:r>
          </a:p>
          <a:p>
            <a:r>
              <a:rPr lang="en-US" dirty="0" smtClean="0"/>
              <a:t>RPO, Manpower Consultants</a:t>
            </a:r>
            <a:endParaRPr lang="en-US" dirty="0"/>
          </a:p>
        </p:txBody>
      </p:sp>
      <p:sp>
        <p:nvSpPr>
          <p:cNvPr id="39" name="TextBox 38"/>
          <p:cNvSpPr txBox="1"/>
          <p:nvPr/>
        </p:nvSpPr>
        <p:spPr>
          <a:xfrm>
            <a:off x="5010490" y="6496206"/>
            <a:ext cx="7143836" cy="368709"/>
          </a:xfrm>
          <a:prstGeom prst="rect">
            <a:avLst/>
          </a:prstGeom>
          <a:noFill/>
        </p:spPr>
        <p:txBody>
          <a:bodyPr wrap="square" rtlCol="0">
            <a:spAutoFit/>
          </a:bodyPr>
          <a:lstStyle/>
          <a:p>
            <a:r>
              <a:rPr lang="en-US" i="1" dirty="0" smtClean="0"/>
              <a:t>*</a:t>
            </a:r>
            <a:r>
              <a:rPr lang="en-US" i="1" dirty="0" err="1" smtClean="0"/>
              <a:t>Approx</a:t>
            </a:r>
            <a:r>
              <a:rPr lang="en-US" i="1" dirty="0" smtClean="0"/>
              <a:t> 50% of hiring done by recruitment firms is for IT/ITES companies.</a:t>
            </a:r>
            <a:endParaRPr lang="en-US" i="1" dirty="0"/>
          </a:p>
        </p:txBody>
      </p:sp>
    </p:spTree>
    <p:extLst>
      <p:ext uri="{BB962C8B-B14F-4D97-AF65-F5344CB8AC3E}">
        <p14:creationId xmlns:p14="http://schemas.microsoft.com/office/powerpoint/2010/main" val="20817632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884" y="151059"/>
            <a:ext cx="12138115" cy="535531"/>
          </a:xfrm>
          <a:prstGeom prst="rect">
            <a:avLst/>
          </a:prstGeom>
          <a:noFill/>
          <a:ln>
            <a:noFill/>
          </a:ln>
        </p:spPr>
        <p:txBody>
          <a:bodyPr spcFirstLastPara="1" vert="horz" wrap="square" lIns="91425" tIns="45700" rIns="91425" bIns="45700" rtlCol="0" anchor="ctr" anchorCtr="0">
            <a:noAutofit/>
          </a:bodyPr>
          <a:lstStyle/>
          <a:p>
            <a:pPr>
              <a:lnSpc>
                <a:spcPct val="90000"/>
              </a:lnSpc>
              <a:buClr>
                <a:schemeClr val="dk1"/>
              </a:buClr>
              <a:buSzPts val="4400"/>
              <a:buFont typeface="Calibri"/>
              <a:buNone/>
            </a:pPr>
            <a:r>
              <a:rPr lang="en-US" sz="2400" dirty="0"/>
              <a:t>Diversified portfolio of product and services enabling talent planning, sourcing, branding and recruitment automation</a:t>
            </a:r>
            <a:endParaRPr lang="en-IN" sz="2400" dirty="0">
              <a:latin typeface="Calibri Light" panose="020F0302020204030204" pitchFamily="34" charset="0"/>
              <a:ea typeface="+mj-ea"/>
              <a:cs typeface="Calibri Light" panose="020F0302020204030204" pitchFamily="34" charset="0"/>
              <a:sym typeface="Calibri"/>
            </a:endParaRPr>
          </a:p>
        </p:txBody>
      </p:sp>
      <p:sp>
        <p:nvSpPr>
          <p:cNvPr id="9" name="Rectangle 8"/>
          <p:cNvSpPr/>
          <p:nvPr/>
        </p:nvSpPr>
        <p:spPr>
          <a:xfrm>
            <a:off x="8311796" y="4315146"/>
            <a:ext cx="3092521" cy="1428108"/>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solidFill>
                  <a:schemeClr val="tx1"/>
                </a:solidFill>
              </a:rPr>
              <a:t>Resume Data base</a:t>
            </a:r>
          </a:p>
          <a:p>
            <a:pPr marL="285750" indent="-285750">
              <a:buFont typeface="Arial" panose="020B0604020202020204" pitchFamily="34" charset="0"/>
              <a:buChar char="•"/>
            </a:pPr>
            <a:r>
              <a:rPr lang="en-US" dirty="0" smtClean="0">
                <a:solidFill>
                  <a:schemeClr val="tx1"/>
                </a:solidFill>
              </a:rPr>
              <a:t>Job Postings</a:t>
            </a:r>
          </a:p>
          <a:p>
            <a:pPr marL="285750" indent="-285750">
              <a:buFont typeface="Arial" panose="020B0604020202020204" pitchFamily="34" charset="0"/>
              <a:buChar char="•"/>
            </a:pPr>
            <a:r>
              <a:rPr lang="en-US" dirty="0" smtClean="0">
                <a:solidFill>
                  <a:schemeClr val="tx1"/>
                </a:solidFill>
              </a:rPr>
              <a:t>Hiring Campaigns</a:t>
            </a:r>
          </a:p>
          <a:p>
            <a:pPr marL="285750" indent="-285750">
              <a:buFont typeface="Arial" panose="020B0604020202020204" pitchFamily="34" charset="0"/>
              <a:buChar char="•"/>
            </a:pPr>
            <a:r>
              <a:rPr lang="en-US" dirty="0" smtClean="0">
                <a:solidFill>
                  <a:schemeClr val="tx1"/>
                </a:solidFill>
              </a:rPr>
              <a:t>Branding Services.</a:t>
            </a:r>
            <a:endParaRPr lang="en-US" dirty="0">
              <a:solidFill>
                <a:schemeClr val="tx1"/>
              </a:solidFill>
            </a:endParaRPr>
          </a:p>
        </p:txBody>
      </p:sp>
      <p:sp>
        <p:nvSpPr>
          <p:cNvPr id="10" name="Rectangle 9"/>
          <p:cNvSpPr/>
          <p:nvPr/>
        </p:nvSpPr>
        <p:spPr>
          <a:xfrm>
            <a:off x="7262176" y="809944"/>
            <a:ext cx="3092521" cy="142810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solidFill>
                  <a:schemeClr val="tx1"/>
                </a:solidFill>
              </a:rPr>
              <a:t>Zwayam- Application Tracking System</a:t>
            </a:r>
          </a:p>
          <a:p>
            <a:pPr marL="285750" indent="-285750">
              <a:buFont typeface="Arial" panose="020B0604020202020204" pitchFamily="34" charset="0"/>
              <a:buChar char="•"/>
            </a:pPr>
            <a:r>
              <a:rPr lang="en-US" dirty="0" smtClean="0">
                <a:solidFill>
                  <a:schemeClr val="tx1"/>
                </a:solidFill>
              </a:rPr>
              <a:t>Do Select- E Assessment Platform.</a:t>
            </a:r>
            <a:endParaRPr lang="en-US" dirty="0">
              <a:solidFill>
                <a:schemeClr val="tx1"/>
              </a:solidFill>
            </a:endParaRPr>
          </a:p>
        </p:txBody>
      </p:sp>
      <p:sp>
        <p:nvSpPr>
          <p:cNvPr id="11" name="Rectangle 10"/>
          <p:cNvSpPr/>
          <p:nvPr/>
        </p:nvSpPr>
        <p:spPr>
          <a:xfrm>
            <a:off x="256854" y="809943"/>
            <a:ext cx="3048058" cy="176886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solidFill>
                  <a:schemeClr val="tx1"/>
                </a:solidFill>
              </a:rPr>
              <a:t>Iimjob.com- Market place for MBA &amp; Professionals</a:t>
            </a:r>
          </a:p>
          <a:p>
            <a:pPr marL="285750" indent="-285750">
              <a:buFont typeface="Arial" panose="020B0604020202020204" pitchFamily="34" charset="0"/>
              <a:buChar char="•"/>
            </a:pPr>
            <a:r>
              <a:rPr lang="en-US" dirty="0" smtClean="0">
                <a:solidFill>
                  <a:schemeClr val="tx1"/>
                </a:solidFill>
              </a:rPr>
              <a:t>Hirist.com- Market Place for Engineers</a:t>
            </a:r>
          </a:p>
          <a:p>
            <a:pPr marL="285750" indent="-285750">
              <a:buFont typeface="Arial" panose="020B0604020202020204" pitchFamily="34" charset="0"/>
              <a:buChar char="•"/>
            </a:pPr>
            <a:r>
              <a:rPr lang="en-US" dirty="0" smtClean="0">
                <a:solidFill>
                  <a:schemeClr val="tx1"/>
                </a:solidFill>
              </a:rPr>
              <a:t>Jobhai.com- Market place for blue collar jobs</a:t>
            </a:r>
            <a:endParaRPr lang="en-US" dirty="0">
              <a:solidFill>
                <a:schemeClr val="tx1"/>
              </a:solidFill>
            </a:endParaRPr>
          </a:p>
        </p:txBody>
      </p:sp>
      <p:sp>
        <p:nvSpPr>
          <p:cNvPr id="12" name="Rectangle 11"/>
          <p:cNvSpPr/>
          <p:nvPr/>
        </p:nvSpPr>
        <p:spPr>
          <a:xfrm>
            <a:off x="256854" y="3537945"/>
            <a:ext cx="3048058" cy="104433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smtClean="0">
                <a:solidFill>
                  <a:schemeClr val="tx1"/>
                </a:solidFill>
              </a:rPr>
              <a:t>Naukri Fast Forward</a:t>
            </a:r>
          </a:p>
          <a:p>
            <a:pPr marL="285750" indent="-285750">
              <a:buFont typeface="Arial" panose="020B0604020202020204" pitchFamily="34" charset="0"/>
              <a:buChar char="•"/>
            </a:pPr>
            <a:r>
              <a:rPr lang="en-US" dirty="0" smtClean="0">
                <a:solidFill>
                  <a:schemeClr val="tx1"/>
                </a:solidFill>
              </a:rPr>
              <a:t>Ambition Box</a:t>
            </a:r>
          </a:p>
        </p:txBody>
      </p:sp>
      <p:graphicFrame>
        <p:nvGraphicFramePr>
          <p:cNvPr id="14" name="Chart 13"/>
          <p:cNvGraphicFramePr>
            <a:graphicFrameLocks/>
          </p:cNvGraphicFramePr>
          <p:nvPr>
            <p:extLst>
              <p:ext uri="{D42A27DB-BD31-4B8C-83A1-F6EECF244321}">
                <p14:modId xmlns:p14="http://schemas.microsoft.com/office/powerpoint/2010/main" val="1491584251"/>
              </p:ext>
            </p:extLst>
          </p:nvPr>
        </p:nvGraphicFramePr>
        <p:xfrm>
          <a:off x="2085654" y="1387012"/>
          <a:ext cx="7602875" cy="48699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02794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746607" cy="411162"/>
          </a:xfrm>
        </p:spPr>
        <p:txBody>
          <a:bodyPr>
            <a:normAutofit fontScale="90000"/>
          </a:bodyPr>
          <a:lstStyle/>
          <a:p>
            <a:r>
              <a:rPr lang="en-US" sz="3200" dirty="0"/>
              <a:t>Disclaimer</a:t>
            </a:r>
          </a:p>
        </p:txBody>
      </p:sp>
      <p:sp>
        <p:nvSpPr>
          <p:cNvPr id="5" name="Content Placeholder 4"/>
          <p:cNvSpPr>
            <a:spLocks noGrp="1"/>
          </p:cNvSpPr>
          <p:nvPr>
            <p:ph idx="1"/>
          </p:nvPr>
        </p:nvSpPr>
        <p:spPr>
          <a:xfrm>
            <a:off x="98985" y="411162"/>
            <a:ext cx="11962875" cy="5414285"/>
          </a:xfrm>
        </p:spPr>
        <p:txBody>
          <a:bodyPr>
            <a:noAutofit/>
          </a:bodyPr>
          <a:lstStyle/>
          <a:p>
            <a:pPr marL="0" indent="0">
              <a:buNone/>
            </a:pPr>
            <a:r>
              <a:rPr lang="en-IN" sz="1050" dirty="0"/>
              <a:t>By attending the meeting/telephonic call where this presentation is made, you agree to be bound by the trailing restrictions regarding the information disclosed in this presentation. This presentation has been prepared by Info Edge (India) Limited (the “</a:t>
            </a:r>
            <a:r>
              <a:rPr lang="en-IN" sz="1050" b="1" dirty="0"/>
              <a:t>Company</a:t>
            </a:r>
            <a:r>
              <a:rPr lang="en-IN" sz="1050" dirty="0"/>
              <a:t>”) solely for information purposes without any regard to any specific objectives, financial situations or information needs of any particular person and does not constitute a recommendation regarding the securities of the Company. </a:t>
            </a:r>
            <a:endParaRPr lang="en-US" sz="1050" dirty="0"/>
          </a:p>
          <a:p>
            <a:pPr marL="0" indent="0">
              <a:buNone/>
            </a:pPr>
            <a:r>
              <a:rPr lang="en-IN" sz="1050" dirty="0"/>
              <a:t>This presentation, its contents </a:t>
            </a:r>
            <a:r>
              <a:rPr lang="en-US" sz="1050" dirty="0"/>
              <a:t>and any oral information provided in connection with this </a:t>
            </a:r>
            <a:r>
              <a:rPr lang="en-IN" sz="1050" dirty="0"/>
              <a:t>presentation are </a:t>
            </a:r>
            <a:r>
              <a:rPr lang="en-US" sz="1050" dirty="0"/>
              <a:t>strictly </a:t>
            </a:r>
            <a:r>
              <a:rPr lang="en-IN" sz="1050" dirty="0"/>
              <a:t>confidential and should not be copied, published or reproduced in any form or distributed, disseminated or disclosed, in whole or part, by recipients directly or indirectly to any other person. </a:t>
            </a:r>
            <a:r>
              <a:rPr lang="en-US" sz="1050" dirty="0"/>
              <a:t>Failure to comply with this restriction may constitute a violation of applicable securities laws.</a:t>
            </a:r>
          </a:p>
          <a:p>
            <a:pPr marL="0" indent="0">
              <a:buNone/>
            </a:pPr>
            <a:r>
              <a:rPr lang="en-US" sz="1050" dirty="0"/>
              <a:t>This presentation contains certain statements that are or may be forward-looking statements. These statements include descriptions regarding the intent, belief or current expectations of the Company or its directors and officers with respect to the results of operations and financial condition of the Company. These statements can be recognized by the use of words such as “expects,” “plans,” “will,” “estimates,” “projects,” or other words of similar meaning. Such forward-looking statements are not guarantees of future performance and involve risks and uncertainties, and actual results may differ from those in such forward-looking statements as a result of various factors and assumptions which the Company believes to be reasonable in light of its operating experience in recent years. The risks and uncertainties relating to these statements include, but not limited to, risks and uncertainties, regarding fluctuations in earnings, our ability to manage growth and competition, among others. The Company does not undertake any obligation to revise or update any forward-looking statement that may be made from time to time by or on behalf of the Company. Any investment in securities issued by the Company will also involve certain risks. There may be additional material risks that are currently not considered to be material or of which the Company, its promoters, any placement agent, their respective advisers or representatives are unaware. Against the background of these risks, uncertainties and other factors, viewers of this presentation are cautioned not to place undue reliance on these forward-looking statements. The Company, its promoters, any placement agent, their respective advisers or representatives assume no responsibility to update forward-looking statements or to adapt them to future events or developments. Accordingly, any reliance you place on such forward-looking statements will be at your sole risk.</a:t>
            </a:r>
          </a:p>
          <a:p>
            <a:pPr marL="0" indent="0">
              <a:buNone/>
            </a:pPr>
            <a:r>
              <a:rPr lang="en-US" sz="1050" dirty="0"/>
              <a:t>The information contained in this presentation has not been independently verified. The information in this presentation is in summary form and does not purport to be complete. No representation, warranty, guarantee or undertaking, express or implied, is or will be made as to, and no reliance should be placed on, the accuracy, completeness, correctness or fairness of the information, estimates, projections and opinions contained in this presentation. Potential investors must make their own assessment of the relevance, accuracy and adequacy of the information contained in this presentation and must make such independent investigation as they may consider necessary or appropriate for such purpose. Such information and opinions are in all events not current after the date of this presentation. Further, past performance of the Company is not necessarily indicative of its future results. Any opinions expressed in this presentation or the contents of this presentation are subject to change without notice. This presentation should not be construed as legal, tax, investment or other advice. Neither the Company or its promoters, nor any placement agent or their respective advisers or representatives shall have any responsibility or liability whatsoever (for negligence or otherwise) for any loss howsoever arising from this presentation or its contents or otherwise arising in connection therewith. The information set out herein may be subject to updating, completion, revision, verification and amendment and such information may change materially. Neither the Company, its promoters, any placement agent, nor any of their respective advisers or representatives is under any obligation to update or keep current the information contained herein.</a:t>
            </a:r>
          </a:p>
          <a:p>
            <a:pPr marL="0" indent="0">
              <a:buNone/>
            </a:pPr>
            <a:r>
              <a:rPr lang="en-US" sz="1050" dirty="0"/>
              <a:t>This presentation does not constitute or form part of and should not be construed as, directly or indirectly, any advertisement, offer or invitation or inducement to sell or issue, or any solicitation of any offer to purchase or subscribe for, any securities of the Company by any person whether by way of private placement or to the public, in any jurisdiction, including in India, the United States, Australia, Canada or Japan, nor shall it or any part of it or the fact of its distribution form the basis of, or be relied on in connection with, any investment decision or any contract or commitment therefor. Investing in securities involves certain risks and potential investors should note that the value of the securities may go down or up. Accordingly, potential investors should obtain and must conduct their own investigation and analysis of the relevant information carefully before investing. </a:t>
            </a:r>
          </a:p>
          <a:p>
            <a:pPr marL="0" indent="0">
              <a:buNone/>
            </a:pPr>
            <a:r>
              <a:rPr lang="en-US" sz="1050" dirty="0"/>
              <a:t>Securities of the Company may not be offered or sold in the United States , except pursuant to an applicable exemption from, or in a transaction not subject to, the registration requirements under the United States Securities Act of 1933, as amended (the “</a:t>
            </a:r>
            <a:r>
              <a:rPr lang="en-US" sz="1050" b="1" dirty="0"/>
              <a:t>Securities Act</a:t>
            </a:r>
            <a:r>
              <a:rPr lang="en-US" sz="1050" dirty="0"/>
              <a:t>”). By reviewing this presentation, you are deemed to have represented and agreed that you and any person you represent are not a U.S. person (as defined in Regulation S under the Securities Act) and are outside of the United States and not acting for the account or benefit of a U.S. person.</a:t>
            </a:r>
          </a:p>
          <a:p>
            <a:pPr marL="0" indent="0">
              <a:buNone/>
            </a:pPr>
            <a:r>
              <a:rPr lang="en-US" sz="1050" dirty="0"/>
              <a:t>This presentation is not a prospectus, a statement in lieu of a prospectus, an offering circular, an advertisement or an offer document under the Companies Act, 2013, the Securities and Exchange Board of India (Issue of Capital and Disclosure Requirements) Regulations, 2018, each as amended, or any other applicable law in India.</a:t>
            </a:r>
          </a:p>
          <a:p>
            <a:pPr marL="0" indent="0">
              <a:buNone/>
            </a:pPr>
            <a:r>
              <a:rPr lang="en-US" sz="1100" b="1" dirty="0"/>
              <a:t>This presentation contains the Company’s </a:t>
            </a:r>
            <a:r>
              <a:rPr lang="en-US" sz="1100" b="1" dirty="0" smtClean="0"/>
              <a:t>unaudited financial and non financial information</a:t>
            </a:r>
            <a:r>
              <a:rPr lang="en-US" sz="1050" dirty="0" smtClean="0"/>
              <a:t>. </a:t>
            </a:r>
            <a:r>
              <a:rPr lang="en-US" sz="1050" dirty="0"/>
              <a:t>Investors should be aware that such </a:t>
            </a:r>
            <a:r>
              <a:rPr lang="en-US" sz="1050" dirty="0" smtClean="0"/>
              <a:t>information </a:t>
            </a:r>
            <a:r>
              <a:rPr lang="en-US" sz="1050" dirty="0"/>
              <a:t>may be subject to certain adjustments during the course of audit/review and the audited/reviewed financial statements of the Company, when announced, may differ from those contained in this </a:t>
            </a:r>
            <a:r>
              <a:rPr lang="en-US" sz="1050" dirty="0" smtClean="0"/>
              <a:t>presentation</a:t>
            </a:r>
            <a:endParaRPr lang="en-US" sz="1050" dirty="0"/>
          </a:p>
        </p:txBody>
      </p:sp>
      <p:sp>
        <p:nvSpPr>
          <p:cNvPr id="3" name="Slide Number Placeholder 2"/>
          <p:cNvSpPr>
            <a:spLocks noGrp="1"/>
          </p:cNvSpPr>
          <p:nvPr>
            <p:ph type="sldNum" sz="quarter" idx="12"/>
          </p:nvPr>
        </p:nvSpPr>
        <p:spPr/>
        <p:txBody>
          <a:bodyPr/>
          <a:lstStyle/>
          <a:p>
            <a:fld id="{73CE0286-E60C-4152-B7B0-23D696766BC8}" type="slidenum">
              <a:rPr lang="en-US" smtClean="0"/>
              <a:t>2</a:t>
            </a:fld>
            <a:endParaRPr lang="en-US" dirty="0"/>
          </a:p>
        </p:txBody>
      </p:sp>
    </p:spTree>
    <p:extLst>
      <p:ext uri="{BB962C8B-B14F-4D97-AF65-F5344CB8AC3E}">
        <p14:creationId xmlns:p14="http://schemas.microsoft.com/office/powerpoint/2010/main" val="7839292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606337" cy="636997"/>
          </a:xfrm>
        </p:spPr>
        <p:txBody>
          <a:bodyPr>
            <a:normAutofit fontScale="90000"/>
          </a:bodyPr>
          <a:lstStyle/>
          <a:p>
            <a:r>
              <a:rPr lang="en-US" dirty="0" smtClean="0"/>
              <a:t>Strong sales and distribution network</a:t>
            </a:r>
            <a:endParaRPr lang="en-US" dirty="0"/>
          </a:p>
        </p:txBody>
      </p:sp>
      <p:sp>
        <p:nvSpPr>
          <p:cNvPr id="4" name="Freeform 2"/>
          <p:cNvSpPr>
            <a:spLocks/>
          </p:cNvSpPr>
          <p:nvPr/>
        </p:nvSpPr>
        <p:spPr bwMode="auto">
          <a:xfrm>
            <a:off x="157955" y="976647"/>
            <a:ext cx="5605847" cy="5393779"/>
          </a:xfrm>
          <a:custGeom>
            <a:avLst/>
            <a:gdLst>
              <a:gd name="T0" fmla="*/ 2147483647 w 3445"/>
              <a:gd name="T1" fmla="*/ 2147483647 h 4003"/>
              <a:gd name="T2" fmla="*/ 2147483647 w 3445"/>
              <a:gd name="T3" fmla="*/ 2147483647 h 4003"/>
              <a:gd name="T4" fmla="*/ 2147483647 w 3445"/>
              <a:gd name="T5" fmla="*/ 2147483647 h 4003"/>
              <a:gd name="T6" fmla="*/ 2147483647 w 3445"/>
              <a:gd name="T7" fmla="*/ 2147483647 h 4003"/>
              <a:gd name="T8" fmla="*/ 2147483647 w 3445"/>
              <a:gd name="T9" fmla="*/ 2147483647 h 4003"/>
              <a:gd name="T10" fmla="*/ 2147483647 w 3445"/>
              <a:gd name="T11" fmla="*/ 2147483647 h 4003"/>
              <a:gd name="T12" fmla="*/ 2147483647 w 3445"/>
              <a:gd name="T13" fmla="*/ 2147483647 h 4003"/>
              <a:gd name="T14" fmla="*/ 2147483647 w 3445"/>
              <a:gd name="T15" fmla="*/ 2147483647 h 4003"/>
              <a:gd name="T16" fmla="*/ 2147483647 w 3445"/>
              <a:gd name="T17" fmla="*/ 2147483647 h 4003"/>
              <a:gd name="T18" fmla="*/ 2147483647 w 3445"/>
              <a:gd name="T19" fmla="*/ 2147483647 h 4003"/>
              <a:gd name="T20" fmla="*/ 2147483647 w 3445"/>
              <a:gd name="T21" fmla="*/ 2147483647 h 4003"/>
              <a:gd name="T22" fmla="*/ 2147483647 w 3445"/>
              <a:gd name="T23" fmla="*/ 2147483647 h 4003"/>
              <a:gd name="T24" fmla="*/ 2147483647 w 3445"/>
              <a:gd name="T25" fmla="*/ 2147483647 h 4003"/>
              <a:gd name="T26" fmla="*/ 2147483647 w 3445"/>
              <a:gd name="T27" fmla="*/ 2147483647 h 4003"/>
              <a:gd name="T28" fmla="*/ 2147483647 w 3445"/>
              <a:gd name="T29" fmla="*/ 2147483647 h 4003"/>
              <a:gd name="T30" fmla="*/ 2147483647 w 3445"/>
              <a:gd name="T31" fmla="*/ 2147483647 h 4003"/>
              <a:gd name="T32" fmla="*/ 2147483647 w 3445"/>
              <a:gd name="T33" fmla="*/ 2147483647 h 4003"/>
              <a:gd name="T34" fmla="*/ 2147483647 w 3445"/>
              <a:gd name="T35" fmla="*/ 2147483647 h 4003"/>
              <a:gd name="T36" fmla="*/ 2147483647 w 3445"/>
              <a:gd name="T37" fmla="*/ 2147483647 h 4003"/>
              <a:gd name="T38" fmla="*/ 2147483647 w 3445"/>
              <a:gd name="T39" fmla="*/ 2147483647 h 4003"/>
              <a:gd name="T40" fmla="*/ 2147483647 w 3445"/>
              <a:gd name="T41" fmla="*/ 2147483647 h 4003"/>
              <a:gd name="T42" fmla="*/ 2147483647 w 3445"/>
              <a:gd name="T43" fmla="*/ 2147483647 h 4003"/>
              <a:gd name="T44" fmla="*/ 2147483647 w 3445"/>
              <a:gd name="T45" fmla="*/ 2147483647 h 4003"/>
              <a:gd name="T46" fmla="*/ 2147483647 w 3445"/>
              <a:gd name="T47" fmla="*/ 2147483647 h 4003"/>
              <a:gd name="T48" fmla="*/ 2147483647 w 3445"/>
              <a:gd name="T49" fmla="*/ 2147483647 h 4003"/>
              <a:gd name="T50" fmla="*/ 2147483647 w 3445"/>
              <a:gd name="T51" fmla="*/ 2147483647 h 4003"/>
              <a:gd name="T52" fmla="*/ 2147483647 w 3445"/>
              <a:gd name="T53" fmla="*/ 2147483647 h 4003"/>
              <a:gd name="T54" fmla="*/ 2147483647 w 3445"/>
              <a:gd name="T55" fmla="*/ 2147483647 h 4003"/>
              <a:gd name="T56" fmla="*/ 2147483647 w 3445"/>
              <a:gd name="T57" fmla="*/ 2147483647 h 4003"/>
              <a:gd name="T58" fmla="*/ 2147483647 w 3445"/>
              <a:gd name="T59" fmla="*/ 2147483647 h 4003"/>
              <a:gd name="T60" fmla="*/ 2147483647 w 3445"/>
              <a:gd name="T61" fmla="*/ 2147483647 h 4003"/>
              <a:gd name="T62" fmla="*/ 2147483647 w 3445"/>
              <a:gd name="T63" fmla="*/ 2147483647 h 4003"/>
              <a:gd name="T64" fmla="*/ 2147483647 w 3445"/>
              <a:gd name="T65" fmla="*/ 2147483647 h 4003"/>
              <a:gd name="T66" fmla="*/ 2147483647 w 3445"/>
              <a:gd name="T67" fmla="*/ 2147483647 h 4003"/>
              <a:gd name="T68" fmla="*/ 2147483647 w 3445"/>
              <a:gd name="T69" fmla="*/ 2147483647 h 4003"/>
              <a:gd name="T70" fmla="*/ 2147483647 w 3445"/>
              <a:gd name="T71" fmla="*/ 2147483647 h 4003"/>
              <a:gd name="T72" fmla="*/ 2147483647 w 3445"/>
              <a:gd name="T73" fmla="*/ 2147483647 h 4003"/>
              <a:gd name="T74" fmla="*/ 2147483647 w 3445"/>
              <a:gd name="T75" fmla="*/ 2147483647 h 4003"/>
              <a:gd name="T76" fmla="*/ 2147483647 w 3445"/>
              <a:gd name="T77" fmla="*/ 2147483647 h 4003"/>
              <a:gd name="T78" fmla="*/ 2147483647 w 3445"/>
              <a:gd name="T79" fmla="*/ 2147483647 h 4003"/>
              <a:gd name="T80" fmla="*/ 2147483647 w 3445"/>
              <a:gd name="T81" fmla="*/ 2147483647 h 4003"/>
              <a:gd name="T82" fmla="*/ 2147483647 w 3445"/>
              <a:gd name="T83" fmla="*/ 2147483647 h 4003"/>
              <a:gd name="T84" fmla="*/ 2147483647 w 3445"/>
              <a:gd name="T85" fmla="*/ 2147483647 h 4003"/>
              <a:gd name="T86" fmla="*/ 2147483647 w 3445"/>
              <a:gd name="T87" fmla="*/ 2147483647 h 4003"/>
              <a:gd name="T88" fmla="*/ 2147483647 w 3445"/>
              <a:gd name="T89" fmla="*/ 2147483647 h 4003"/>
              <a:gd name="T90" fmla="*/ 2147483647 w 3445"/>
              <a:gd name="T91" fmla="*/ 2147483647 h 4003"/>
              <a:gd name="T92" fmla="*/ 2147483647 w 3445"/>
              <a:gd name="T93" fmla="*/ 2147483647 h 4003"/>
              <a:gd name="T94" fmla="*/ 2147483647 w 3445"/>
              <a:gd name="T95" fmla="*/ 2147483647 h 4003"/>
              <a:gd name="T96" fmla="*/ 2147483647 w 3445"/>
              <a:gd name="T97" fmla="*/ 2147483647 h 4003"/>
              <a:gd name="T98" fmla="*/ 2147483647 w 3445"/>
              <a:gd name="T99" fmla="*/ 2147483647 h 4003"/>
              <a:gd name="T100" fmla="*/ 2147483647 w 3445"/>
              <a:gd name="T101" fmla="*/ 2147483647 h 4003"/>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3445"/>
              <a:gd name="T154" fmla="*/ 0 h 4003"/>
              <a:gd name="T155" fmla="*/ 3445 w 3445"/>
              <a:gd name="T156" fmla="*/ 4003 h 4003"/>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3445" h="4003">
                <a:moveTo>
                  <a:pt x="0" y="1739"/>
                </a:moveTo>
                <a:lnTo>
                  <a:pt x="19" y="1712"/>
                </a:lnTo>
                <a:lnTo>
                  <a:pt x="61" y="1706"/>
                </a:lnTo>
                <a:lnTo>
                  <a:pt x="85" y="1660"/>
                </a:lnTo>
                <a:lnTo>
                  <a:pt x="178" y="1680"/>
                </a:lnTo>
                <a:lnTo>
                  <a:pt x="281" y="1674"/>
                </a:lnTo>
                <a:lnTo>
                  <a:pt x="342" y="1667"/>
                </a:lnTo>
                <a:lnTo>
                  <a:pt x="337" y="1538"/>
                </a:lnTo>
                <a:lnTo>
                  <a:pt x="318" y="1492"/>
                </a:lnTo>
                <a:lnTo>
                  <a:pt x="269" y="1454"/>
                </a:lnTo>
                <a:lnTo>
                  <a:pt x="269" y="1363"/>
                </a:lnTo>
                <a:lnTo>
                  <a:pt x="196" y="1306"/>
                </a:lnTo>
                <a:lnTo>
                  <a:pt x="251" y="1240"/>
                </a:lnTo>
                <a:lnTo>
                  <a:pt x="318" y="1163"/>
                </a:lnTo>
                <a:lnTo>
                  <a:pt x="465" y="1195"/>
                </a:lnTo>
                <a:lnTo>
                  <a:pt x="538" y="1098"/>
                </a:lnTo>
                <a:lnTo>
                  <a:pt x="667" y="968"/>
                </a:lnTo>
                <a:lnTo>
                  <a:pt x="716" y="911"/>
                </a:lnTo>
                <a:lnTo>
                  <a:pt x="771" y="832"/>
                </a:lnTo>
                <a:lnTo>
                  <a:pt x="820" y="768"/>
                </a:lnTo>
                <a:lnTo>
                  <a:pt x="820" y="671"/>
                </a:lnTo>
                <a:lnTo>
                  <a:pt x="930" y="612"/>
                </a:lnTo>
                <a:lnTo>
                  <a:pt x="875" y="587"/>
                </a:lnTo>
                <a:lnTo>
                  <a:pt x="814" y="535"/>
                </a:lnTo>
                <a:lnTo>
                  <a:pt x="768" y="531"/>
                </a:lnTo>
                <a:lnTo>
                  <a:pt x="733" y="476"/>
                </a:lnTo>
                <a:lnTo>
                  <a:pt x="733" y="382"/>
                </a:lnTo>
                <a:lnTo>
                  <a:pt x="733" y="322"/>
                </a:lnTo>
                <a:lnTo>
                  <a:pt x="778" y="253"/>
                </a:lnTo>
                <a:lnTo>
                  <a:pt x="688" y="163"/>
                </a:lnTo>
                <a:lnTo>
                  <a:pt x="619" y="134"/>
                </a:lnTo>
                <a:lnTo>
                  <a:pt x="658" y="59"/>
                </a:lnTo>
                <a:lnTo>
                  <a:pt x="768" y="34"/>
                </a:lnTo>
                <a:lnTo>
                  <a:pt x="852" y="0"/>
                </a:lnTo>
                <a:lnTo>
                  <a:pt x="927" y="0"/>
                </a:lnTo>
                <a:lnTo>
                  <a:pt x="1090" y="149"/>
                </a:lnTo>
                <a:lnTo>
                  <a:pt x="1218" y="192"/>
                </a:lnTo>
                <a:lnTo>
                  <a:pt x="1180" y="203"/>
                </a:lnTo>
                <a:lnTo>
                  <a:pt x="1383" y="158"/>
                </a:lnTo>
                <a:lnTo>
                  <a:pt x="1473" y="218"/>
                </a:lnTo>
                <a:lnTo>
                  <a:pt x="1378" y="372"/>
                </a:lnTo>
                <a:lnTo>
                  <a:pt x="1321" y="471"/>
                </a:lnTo>
                <a:lnTo>
                  <a:pt x="1365" y="516"/>
                </a:lnTo>
                <a:lnTo>
                  <a:pt x="1370" y="587"/>
                </a:lnTo>
                <a:lnTo>
                  <a:pt x="1321" y="612"/>
                </a:lnTo>
                <a:lnTo>
                  <a:pt x="1297" y="594"/>
                </a:lnTo>
                <a:lnTo>
                  <a:pt x="1255" y="594"/>
                </a:lnTo>
                <a:lnTo>
                  <a:pt x="1304" y="671"/>
                </a:lnTo>
                <a:lnTo>
                  <a:pt x="1309" y="762"/>
                </a:lnTo>
                <a:lnTo>
                  <a:pt x="1346" y="762"/>
                </a:lnTo>
                <a:lnTo>
                  <a:pt x="1419" y="820"/>
                </a:lnTo>
                <a:lnTo>
                  <a:pt x="1493" y="878"/>
                </a:lnTo>
                <a:lnTo>
                  <a:pt x="1512" y="936"/>
                </a:lnTo>
                <a:lnTo>
                  <a:pt x="1475" y="1020"/>
                </a:lnTo>
                <a:lnTo>
                  <a:pt x="1450" y="1124"/>
                </a:lnTo>
                <a:lnTo>
                  <a:pt x="1578" y="1215"/>
                </a:lnTo>
                <a:lnTo>
                  <a:pt x="1725" y="1279"/>
                </a:lnTo>
                <a:lnTo>
                  <a:pt x="1823" y="1318"/>
                </a:lnTo>
                <a:lnTo>
                  <a:pt x="1909" y="1318"/>
                </a:lnTo>
                <a:lnTo>
                  <a:pt x="2056" y="1383"/>
                </a:lnTo>
                <a:lnTo>
                  <a:pt x="2178" y="1415"/>
                </a:lnTo>
                <a:lnTo>
                  <a:pt x="2356" y="1428"/>
                </a:lnTo>
                <a:lnTo>
                  <a:pt x="2398" y="1370"/>
                </a:lnTo>
                <a:lnTo>
                  <a:pt x="2381" y="1292"/>
                </a:lnTo>
                <a:lnTo>
                  <a:pt x="2442" y="1202"/>
                </a:lnTo>
                <a:lnTo>
                  <a:pt x="2460" y="1279"/>
                </a:lnTo>
                <a:lnTo>
                  <a:pt x="2454" y="1351"/>
                </a:lnTo>
                <a:lnTo>
                  <a:pt x="2521" y="1376"/>
                </a:lnTo>
                <a:lnTo>
                  <a:pt x="2655" y="1363"/>
                </a:lnTo>
                <a:lnTo>
                  <a:pt x="2851" y="1338"/>
                </a:lnTo>
                <a:lnTo>
                  <a:pt x="2833" y="1279"/>
                </a:lnTo>
                <a:lnTo>
                  <a:pt x="2797" y="1247"/>
                </a:lnTo>
                <a:lnTo>
                  <a:pt x="2919" y="1156"/>
                </a:lnTo>
                <a:lnTo>
                  <a:pt x="3029" y="1052"/>
                </a:lnTo>
                <a:lnTo>
                  <a:pt x="3103" y="988"/>
                </a:lnTo>
                <a:lnTo>
                  <a:pt x="3213" y="1000"/>
                </a:lnTo>
                <a:lnTo>
                  <a:pt x="3279" y="950"/>
                </a:lnTo>
                <a:lnTo>
                  <a:pt x="3316" y="1007"/>
                </a:lnTo>
                <a:lnTo>
                  <a:pt x="3323" y="1085"/>
                </a:lnTo>
                <a:lnTo>
                  <a:pt x="3426" y="1098"/>
                </a:lnTo>
                <a:lnTo>
                  <a:pt x="3445" y="1150"/>
                </a:lnTo>
                <a:lnTo>
                  <a:pt x="3440" y="1240"/>
                </a:lnTo>
                <a:lnTo>
                  <a:pt x="3365" y="1234"/>
                </a:lnTo>
                <a:lnTo>
                  <a:pt x="3232" y="1324"/>
                </a:lnTo>
                <a:lnTo>
                  <a:pt x="3213" y="1447"/>
                </a:lnTo>
                <a:lnTo>
                  <a:pt x="3157" y="1526"/>
                </a:lnTo>
                <a:lnTo>
                  <a:pt x="3145" y="1648"/>
                </a:lnTo>
                <a:lnTo>
                  <a:pt x="3134" y="1732"/>
                </a:lnTo>
                <a:lnTo>
                  <a:pt x="3017" y="1719"/>
                </a:lnTo>
                <a:lnTo>
                  <a:pt x="3041" y="1855"/>
                </a:lnTo>
                <a:lnTo>
                  <a:pt x="3010" y="1868"/>
                </a:lnTo>
                <a:lnTo>
                  <a:pt x="3029" y="1971"/>
                </a:lnTo>
                <a:lnTo>
                  <a:pt x="3005" y="1998"/>
                </a:lnTo>
                <a:lnTo>
                  <a:pt x="2949" y="1998"/>
                </a:lnTo>
                <a:lnTo>
                  <a:pt x="2888" y="1758"/>
                </a:lnTo>
                <a:lnTo>
                  <a:pt x="2851" y="1816"/>
                </a:lnTo>
                <a:lnTo>
                  <a:pt x="2846" y="1882"/>
                </a:lnTo>
                <a:lnTo>
                  <a:pt x="2809" y="1862"/>
                </a:lnTo>
                <a:lnTo>
                  <a:pt x="2753" y="1816"/>
                </a:lnTo>
                <a:lnTo>
                  <a:pt x="2778" y="1746"/>
                </a:lnTo>
                <a:lnTo>
                  <a:pt x="2827" y="1712"/>
                </a:lnTo>
                <a:lnTo>
                  <a:pt x="2863" y="1700"/>
                </a:lnTo>
                <a:lnTo>
                  <a:pt x="2937" y="1610"/>
                </a:lnTo>
                <a:lnTo>
                  <a:pt x="2882" y="1583"/>
                </a:lnTo>
                <a:lnTo>
                  <a:pt x="2814" y="1590"/>
                </a:lnTo>
                <a:lnTo>
                  <a:pt x="2735" y="1590"/>
                </a:lnTo>
                <a:lnTo>
                  <a:pt x="2650" y="1583"/>
                </a:lnTo>
                <a:lnTo>
                  <a:pt x="2582" y="1558"/>
                </a:lnTo>
                <a:lnTo>
                  <a:pt x="2601" y="1480"/>
                </a:lnTo>
                <a:lnTo>
                  <a:pt x="2570" y="1454"/>
                </a:lnTo>
                <a:lnTo>
                  <a:pt x="2557" y="1487"/>
                </a:lnTo>
                <a:lnTo>
                  <a:pt x="2496" y="1460"/>
                </a:lnTo>
                <a:lnTo>
                  <a:pt x="2491" y="1435"/>
                </a:lnTo>
                <a:lnTo>
                  <a:pt x="2454" y="1435"/>
                </a:lnTo>
                <a:lnTo>
                  <a:pt x="2423" y="1415"/>
                </a:lnTo>
                <a:lnTo>
                  <a:pt x="2405" y="1460"/>
                </a:lnTo>
                <a:lnTo>
                  <a:pt x="2381" y="1506"/>
                </a:lnTo>
                <a:lnTo>
                  <a:pt x="2423" y="1531"/>
                </a:lnTo>
                <a:lnTo>
                  <a:pt x="2466" y="1571"/>
                </a:lnTo>
                <a:lnTo>
                  <a:pt x="2496" y="1603"/>
                </a:lnTo>
                <a:lnTo>
                  <a:pt x="2435" y="1603"/>
                </a:lnTo>
                <a:lnTo>
                  <a:pt x="2411" y="1635"/>
                </a:lnTo>
                <a:lnTo>
                  <a:pt x="2393" y="1694"/>
                </a:lnTo>
                <a:lnTo>
                  <a:pt x="2472" y="1726"/>
                </a:lnTo>
                <a:lnTo>
                  <a:pt x="2466" y="1816"/>
                </a:lnTo>
                <a:lnTo>
                  <a:pt x="2503" y="1887"/>
                </a:lnTo>
                <a:lnTo>
                  <a:pt x="2540" y="2011"/>
                </a:lnTo>
                <a:lnTo>
                  <a:pt x="2533" y="2075"/>
                </a:lnTo>
                <a:lnTo>
                  <a:pt x="2533" y="2102"/>
                </a:lnTo>
                <a:lnTo>
                  <a:pt x="2466" y="2088"/>
                </a:lnTo>
                <a:lnTo>
                  <a:pt x="2423" y="2082"/>
                </a:lnTo>
                <a:lnTo>
                  <a:pt x="2362" y="2088"/>
                </a:lnTo>
                <a:lnTo>
                  <a:pt x="2264" y="2120"/>
                </a:lnTo>
                <a:lnTo>
                  <a:pt x="2264" y="2198"/>
                </a:lnTo>
                <a:lnTo>
                  <a:pt x="2252" y="2282"/>
                </a:lnTo>
                <a:lnTo>
                  <a:pt x="2185" y="2334"/>
                </a:lnTo>
                <a:lnTo>
                  <a:pt x="2117" y="2372"/>
                </a:lnTo>
                <a:lnTo>
                  <a:pt x="2043" y="2411"/>
                </a:lnTo>
                <a:lnTo>
                  <a:pt x="1982" y="2515"/>
                </a:lnTo>
                <a:lnTo>
                  <a:pt x="1928" y="2560"/>
                </a:lnTo>
                <a:lnTo>
                  <a:pt x="1818" y="2677"/>
                </a:lnTo>
                <a:lnTo>
                  <a:pt x="1701" y="2748"/>
                </a:lnTo>
                <a:lnTo>
                  <a:pt x="1707" y="2812"/>
                </a:lnTo>
                <a:lnTo>
                  <a:pt x="1597" y="2851"/>
                </a:lnTo>
                <a:lnTo>
                  <a:pt x="1554" y="2878"/>
                </a:lnTo>
                <a:lnTo>
                  <a:pt x="1517" y="2916"/>
                </a:lnTo>
                <a:lnTo>
                  <a:pt x="1450" y="2930"/>
                </a:lnTo>
                <a:lnTo>
                  <a:pt x="1407" y="3032"/>
                </a:lnTo>
                <a:lnTo>
                  <a:pt x="1414" y="3136"/>
                </a:lnTo>
                <a:lnTo>
                  <a:pt x="1432" y="3253"/>
                </a:lnTo>
                <a:lnTo>
                  <a:pt x="1419" y="3337"/>
                </a:lnTo>
                <a:lnTo>
                  <a:pt x="1370" y="3454"/>
                </a:lnTo>
                <a:lnTo>
                  <a:pt x="1365" y="3543"/>
                </a:lnTo>
                <a:lnTo>
                  <a:pt x="1365" y="3660"/>
                </a:lnTo>
                <a:lnTo>
                  <a:pt x="1365" y="3706"/>
                </a:lnTo>
                <a:lnTo>
                  <a:pt x="1316" y="3699"/>
                </a:lnTo>
                <a:lnTo>
                  <a:pt x="1273" y="3751"/>
                </a:lnTo>
                <a:lnTo>
                  <a:pt x="1255" y="3822"/>
                </a:lnTo>
                <a:lnTo>
                  <a:pt x="1273" y="3842"/>
                </a:lnTo>
                <a:lnTo>
                  <a:pt x="1224" y="3861"/>
                </a:lnTo>
                <a:lnTo>
                  <a:pt x="1150" y="3880"/>
                </a:lnTo>
                <a:lnTo>
                  <a:pt x="1138" y="3964"/>
                </a:lnTo>
                <a:lnTo>
                  <a:pt x="1077" y="3997"/>
                </a:lnTo>
                <a:lnTo>
                  <a:pt x="1010" y="4003"/>
                </a:lnTo>
                <a:lnTo>
                  <a:pt x="930" y="3919"/>
                </a:lnTo>
                <a:lnTo>
                  <a:pt x="893" y="3796"/>
                </a:lnTo>
                <a:lnTo>
                  <a:pt x="888" y="3679"/>
                </a:lnTo>
                <a:lnTo>
                  <a:pt x="839" y="3531"/>
                </a:lnTo>
                <a:lnTo>
                  <a:pt x="697" y="3188"/>
                </a:lnTo>
                <a:lnTo>
                  <a:pt x="667" y="3066"/>
                </a:lnTo>
                <a:lnTo>
                  <a:pt x="643" y="3014"/>
                </a:lnTo>
                <a:lnTo>
                  <a:pt x="612" y="2955"/>
                </a:lnTo>
                <a:lnTo>
                  <a:pt x="587" y="2890"/>
                </a:lnTo>
                <a:lnTo>
                  <a:pt x="569" y="2864"/>
                </a:lnTo>
                <a:lnTo>
                  <a:pt x="551" y="2735"/>
                </a:lnTo>
                <a:lnTo>
                  <a:pt x="538" y="2626"/>
                </a:lnTo>
                <a:lnTo>
                  <a:pt x="526" y="2547"/>
                </a:lnTo>
                <a:lnTo>
                  <a:pt x="526" y="2470"/>
                </a:lnTo>
                <a:lnTo>
                  <a:pt x="526" y="2379"/>
                </a:lnTo>
                <a:lnTo>
                  <a:pt x="508" y="2308"/>
                </a:lnTo>
                <a:lnTo>
                  <a:pt x="538" y="2191"/>
                </a:lnTo>
                <a:lnTo>
                  <a:pt x="508" y="2088"/>
                </a:lnTo>
                <a:lnTo>
                  <a:pt x="533" y="2068"/>
                </a:lnTo>
                <a:lnTo>
                  <a:pt x="502" y="2036"/>
                </a:lnTo>
                <a:lnTo>
                  <a:pt x="514" y="1998"/>
                </a:lnTo>
                <a:lnTo>
                  <a:pt x="545" y="1991"/>
                </a:lnTo>
                <a:lnTo>
                  <a:pt x="484" y="1971"/>
                </a:lnTo>
                <a:lnTo>
                  <a:pt x="465" y="2016"/>
                </a:lnTo>
                <a:lnTo>
                  <a:pt x="471" y="2082"/>
                </a:lnTo>
                <a:lnTo>
                  <a:pt x="440" y="2114"/>
                </a:lnTo>
                <a:lnTo>
                  <a:pt x="379" y="2152"/>
                </a:lnTo>
                <a:lnTo>
                  <a:pt x="311" y="2179"/>
                </a:lnTo>
                <a:lnTo>
                  <a:pt x="232" y="2152"/>
                </a:lnTo>
                <a:lnTo>
                  <a:pt x="122" y="2043"/>
                </a:lnTo>
                <a:lnTo>
                  <a:pt x="68" y="1926"/>
                </a:lnTo>
                <a:lnTo>
                  <a:pt x="110" y="1939"/>
                </a:lnTo>
                <a:lnTo>
                  <a:pt x="152" y="1939"/>
                </a:lnTo>
                <a:lnTo>
                  <a:pt x="201" y="1932"/>
                </a:lnTo>
                <a:lnTo>
                  <a:pt x="262" y="1842"/>
                </a:lnTo>
                <a:lnTo>
                  <a:pt x="232" y="1842"/>
                </a:lnTo>
                <a:lnTo>
                  <a:pt x="171" y="1868"/>
                </a:lnTo>
                <a:lnTo>
                  <a:pt x="134" y="1868"/>
                </a:lnTo>
                <a:lnTo>
                  <a:pt x="61" y="1823"/>
                </a:lnTo>
                <a:lnTo>
                  <a:pt x="30" y="1778"/>
                </a:lnTo>
                <a:lnTo>
                  <a:pt x="54" y="1732"/>
                </a:lnTo>
                <a:lnTo>
                  <a:pt x="12" y="1758"/>
                </a:lnTo>
                <a:lnTo>
                  <a:pt x="0" y="1739"/>
                </a:lnTo>
                <a:close/>
              </a:path>
            </a:pathLst>
          </a:custGeom>
          <a:solidFill>
            <a:schemeClr val="bg2"/>
          </a:solidFill>
          <a:ln w="0">
            <a:solidFill>
              <a:schemeClr val="bg1"/>
            </a:solidFill>
            <a:round/>
            <a:headEnd/>
            <a:tailEnd/>
          </a:ln>
        </p:spPr>
        <p:txBody>
          <a:bodyPr/>
          <a:lstStyle/>
          <a:p>
            <a:pPr algn="ctr" eaLnBrk="0" hangingPunct="0"/>
            <a:endParaRPr lang="en-US" sz="2400" dirty="0"/>
          </a:p>
        </p:txBody>
      </p:sp>
      <p:sp>
        <p:nvSpPr>
          <p:cNvPr id="5" name="Text Box 7"/>
          <p:cNvSpPr txBox="1">
            <a:spLocks noChangeArrowheads="1"/>
          </p:cNvSpPr>
          <p:nvPr/>
        </p:nvSpPr>
        <p:spPr bwMode="auto">
          <a:xfrm>
            <a:off x="500063" y="3885988"/>
            <a:ext cx="1023937" cy="153988"/>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Mumbai </a:t>
            </a:r>
          </a:p>
        </p:txBody>
      </p:sp>
      <p:sp>
        <p:nvSpPr>
          <p:cNvPr id="6" name="Text Box 11"/>
          <p:cNvSpPr txBox="1">
            <a:spLocks noChangeArrowheads="1"/>
          </p:cNvSpPr>
          <p:nvPr/>
        </p:nvSpPr>
        <p:spPr bwMode="auto">
          <a:xfrm>
            <a:off x="947738" y="5028988"/>
            <a:ext cx="981075" cy="153988"/>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Bangalore </a:t>
            </a:r>
          </a:p>
        </p:txBody>
      </p:sp>
      <p:grpSp>
        <p:nvGrpSpPr>
          <p:cNvPr id="7" name="Group 30"/>
          <p:cNvGrpSpPr>
            <a:grpSpLocks/>
          </p:cNvGrpSpPr>
          <p:nvPr/>
        </p:nvGrpSpPr>
        <p:grpSpPr bwMode="auto">
          <a:xfrm>
            <a:off x="928662" y="1842866"/>
            <a:ext cx="3219450" cy="3509962"/>
            <a:chOff x="576" y="1305"/>
            <a:chExt cx="2028" cy="2211"/>
          </a:xfrm>
        </p:grpSpPr>
        <p:sp>
          <p:nvSpPr>
            <p:cNvPr id="8" name="Text Box 5"/>
            <p:cNvSpPr txBox="1">
              <a:spLocks noChangeArrowheads="1"/>
            </p:cNvSpPr>
            <p:nvPr/>
          </p:nvSpPr>
          <p:spPr bwMode="auto">
            <a:xfrm>
              <a:off x="768" y="1728"/>
              <a:ext cx="1008" cy="9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Delhi NCR (Noida, Gurgaon) </a:t>
              </a:r>
            </a:p>
          </p:txBody>
        </p:sp>
        <p:sp>
          <p:nvSpPr>
            <p:cNvPr id="9" name="Text Box 9"/>
            <p:cNvSpPr txBox="1">
              <a:spLocks noChangeArrowheads="1"/>
            </p:cNvSpPr>
            <p:nvPr/>
          </p:nvSpPr>
          <p:spPr bwMode="auto">
            <a:xfrm>
              <a:off x="1170" y="3330"/>
              <a:ext cx="390" cy="9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Chennai </a:t>
              </a:r>
            </a:p>
          </p:txBody>
        </p:sp>
        <p:sp>
          <p:nvSpPr>
            <p:cNvPr id="10" name="Text Box 77"/>
            <p:cNvSpPr txBox="1">
              <a:spLocks noChangeArrowheads="1"/>
            </p:cNvSpPr>
            <p:nvPr/>
          </p:nvSpPr>
          <p:spPr bwMode="auto">
            <a:xfrm>
              <a:off x="1200" y="2784"/>
              <a:ext cx="420" cy="9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Hyderabad </a:t>
              </a:r>
            </a:p>
          </p:txBody>
        </p:sp>
        <p:sp>
          <p:nvSpPr>
            <p:cNvPr id="11" name="Text Box 79"/>
            <p:cNvSpPr txBox="1">
              <a:spLocks noChangeArrowheads="1"/>
            </p:cNvSpPr>
            <p:nvPr/>
          </p:nvSpPr>
          <p:spPr bwMode="auto">
            <a:xfrm>
              <a:off x="669" y="2880"/>
              <a:ext cx="276" cy="9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Pune</a:t>
              </a:r>
            </a:p>
          </p:txBody>
        </p:sp>
        <p:sp>
          <p:nvSpPr>
            <p:cNvPr id="12" name="Text Box 81"/>
            <p:cNvSpPr txBox="1">
              <a:spLocks noChangeArrowheads="1"/>
            </p:cNvSpPr>
            <p:nvPr/>
          </p:nvSpPr>
          <p:spPr bwMode="auto">
            <a:xfrm>
              <a:off x="2109" y="2256"/>
              <a:ext cx="495" cy="9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Kolkata</a:t>
              </a:r>
            </a:p>
          </p:txBody>
        </p:sp>
        <p:sp>
          <p:nvSpPr>
            <p:cNvPr id="13" name="Text Box 83"/>
            <p:cNvSpPr txBox="1">
              <a:spLocks noChangeArrowheads="1"/>
            </p:cNvSpPr>
            <p:nvPr/>
          </p:nvSpPr>
          <p:spPr bwMode="auto">
            <a:xfrm>
              <a:off x="816" y="1305"/>
              <a:ext cx="624" cy="9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Chandigarh </a:t>
              </a:r>
            </a:p>
          </p:txBody>
        </p:sp>
        <p:sp>
          <p:nvSpPr>
            <p:cNvPr id="14" name="AutoShape 22"/>
            <p:cNvSpPr>
              <a:spLocks noChangeArrowheads="1"/>
            </p:cNvSpPr>
            <p:nvPr/>
          </p:nvSpPr>
          <p:spPr bwMode="auto">
            <a:xfrm>
              <a:off x="1056" y="1392"/>
              <a:ext cx="96" cy="9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15" name="AutoShape 23"/>
            <p:cNvSpPr>
              <a:spLocks noChangeArrowheads="1"/>
            </p:cNvSpPr>
            <p:nvPr/>
          </p:nvSpPr>
          <p:spPr bwMode="auto">
            <a:xfrm>
              <a:off x="768" y="2784"/>
              <a:ext cx="96" cy="9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16" name="AutoShape 24"/>
            <p:cNvSpPr>
              <a:spLocks noChangeArrowheads="1"/>
            </p:cNvSpPr>
            <p:nvPr/>
          </p:nvSpPr>
          <p:spPr bwMode="auto">
            <a:xfrm>
              <a:off x="2309" y="2353"/>
              <a:ext cx="96" cy="9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17" name="AutoShape 25"/>
            <p:cNvSpPr>
              <a:spLocks noChangeArrowheads="1"/>
            </p:cNvSpPr>
            <p:nvPr/>
          </p:nvSpPr>
          <p:spPr bwMode="auto">
            <a:xfrm>
              <a:off x="1344" y="2688"/>
              <a:ext cx="96" cy="9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18" name="AutoShape 26"/>
            <p:cNvSpPr>
              <a:spLocks noChangeArrowheads="1"/>
            </p:cNvSpPr>
            <p:nvPr/>
          </p:nvSpPr>
          <p:spPr bwMode="auto">
            <a:xfrm>
              <a:off x="1344" y="3408"/>
              <a:ext cx="96" cy="9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19" name="AutoShape 27"/>
            <p:cNvSpPr>
              <a:spLocks noChangeArrowheads="1"/>
            </p:cNvSpPr>
            <p:nvPr/>
          </p:nvSpPr>
          <p:spPr bwMode="auto">
            <a:xfrm>
              <a:off x="981" y="3420"/>
              <a:ext cx="96" cy="9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20" name="AutoShape 28"/>
            <p:cNvSpPr>
              <a:spLocks noChangeArrowheads="1"/>
            </p:cNvSpPr>
            <p:nvPr/>
          </p:nvSpPr>
          <p:spPr bwMode="auto">
            <a:xfrm>
              <a:off x="576" y="2688"/>
              <a:ext cx="96" cy="9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21" name="AutoShape 29"/>
            <p:cNvSpPr>
              <a:spLocks noChangeArrowheads="1"/>
            </p:cNvSpPr>
            <p:nvPr/>
          </p:nvSpPr>
          <p:spPr bwMode="auto">
            <a:xfrm>
              <a:off x="1056" y="1632"/>
              <a:ext cx="96" cy="96"/>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grpSp>
      <p:sp>
        <p:nvSpPr>
          <p:cNvPr id="22" name="AutoShape 29"/>
          <p:cNvSpPr>
            <a:spLocks noChangeArrowheads="1"/>
          </p:cNvSpPr>
          <p:nvPr/>
        </p:nvSpPr>
        <p:spPr bwMode="auto">
          <a:xfrm>
            <a:off x="2276475" y="2976351"/>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23" name="Text Box 5"/>
          <p:cNvSpPr txBox="1">
            <a:spLocks noChangeArrowheads="1"/>
          </p:cNvSpPr>
          <p:nvPr/>
        </p:nvSpPr>
        <p:spPr bwMode="auto">
          <a:xfrm>
            <a:off x="1614488" y="3119226"/>
            <a:ext cx="1600200" cy="152400"/>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Lucknow</a:t>
            </a:r>
          </a:p>
        </p:txBody>
      </p:sp>
      <p:sp>
        <p:nvSpPr>
          <p:cNvPr id="24" name="AutoShape 29"/>
          <p:cNvSpPr>
            <a:spLocks noChangeArrowheads="1"/>
          </p:cNvSpPr>
          <p:nvPr/>
        </p:nvSpPr>
        <p:spPr bwMode="auto">
          <a:xfrm>
            <a:off x="785813" y="3262101"/>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25" name="Text Box 5"/>
          <p:cNvSpPr txBox="1">
            <a:spLocks noChangeArrowheads="1"/>
          </p:cNvSpPr>
          <p:nvPr/>
        </p:nvSpPr>
        <p:spPr bwMode="auto">
          <a:xfrm>
            <a:off x="214313" y="3414501"/>
            <a:ext cx="1143000" cy="15398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Ahmedabad</a:t>
            </a:r>
          </a:p>
        </p:txBody>
      </p:sp>
      <p:sp>
        <p:nvSpPr>
          <p:cNvPr id="26" name="AutoShape 29"/>
          <p:cNvSpPr>
            <a:spLocks noChangeArrowheads="1"/>
          </p:cNvSpPr>
          <p:nvPr/>
        </p:nvSpPr>
        <p:spPr bwMode="auto">
          <a:xfrm>
            <a:off x="1704975" y="3271626"/>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27" name="Text Box 5"/>
          <p:cNvSpPr txBox="1">
            <a:spLocks noChangeArrowheads="1"/>
          </p:cNvSpPr>
          <p:nvPr/>
        </p:nvSpPr>
        <p:spPr bwMode="auto">
          <a:xfrm>
            <a:off x="1428750" y="3414501"/>
            <a:ext cx="857250" cy="15398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Bhopal</a:t>
            </a:r>
          </a:p>
        </p:txBody>
      </p:sp>
      <p:sp>
        <p:nvSpPr>
          <p:cNvPr id="28" name="AutoShape 29"/>
          <p:cNvSpPr>
            <a:spLocks noChangeArrowheads="1"/>
          </p:cNvSpPr>
          <p:nvPr/>
        </p:nvSpPr>
        <p:spPr bwMode="auto">
          <a:xfrm>
            <a:off x="1204913" y="2690601"/>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29" name="Text Box 5"/>
          <p:cNvSpPr txBox="1">
            <a:spLocks noChangeArrowheads="1"/>
          </p:cNvSpPr>
          <p:nvPr/>
        </p:nvSpPr>
        <p:spPr bwMode="auto">
          <a:xfrm>
            <a:off x="785813" y="2843001"/>
            <a:ext cx="1071562" cy="15398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Jaipur</a:t>
            </a:r>
          </a:p>
        </p:txBody>
      </p:sp>
      <p:sp>
        <p:nvSpPr>
          <p:cNvPr id="30" name="AutoShape 29"/>
          <p:cNvSpPr>
            <a:spLocks noChangeArrowheads="1"/>
          </p:cNvSpPr>
          <p:nvPr/>
        </p:nvSpPr>
        <p:spPr bwMode="auto">
          <a:xfrm>
            <a:off x="1428750" y="3343063"/>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31" name="Text Box 5"/>
          <p:cNvSpPr txBox="1">
            <a:spLocks noChangeArrowheads="1"/>
          </p:cNvSpPr>
          <p:nvPr/>
        </p:nvSpPr>
        <p:spPr bwMode="auto">
          <a:xfrm>
            <a:off x="1214438" y="3485938"/>
            <a:ext cx="500062" cy="153988"/>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Indore</a:t>
            </a:r>
          </a:p>
        </p:txBody>
      </p:sp>
      <p:sp>
        <p:nvSpPr>
          <p:cNvPr id="32" name="AutoShape 29"/>
          <p:cNvSpPr>
            <a:spLocks noChangeArrowheads="1"/>
          </p:cNvSpPr>
          <p:nvPr/>
        </p:nvSpPr>
        <p:spPr bwMode="auto">
          <a:xfrm>
            <a:off x="1062038" y="3690726"/>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33" name="Text Box 5"/>
          <p:cNvSpPr txBox="1">
            <a:spLocks noChangeArrowheads="1"/>
          </p:cNvSpPr>
          <p:nvPr/>
        </p:nvSpPr>
        <p:spPr bwMode="auto">
          <a:xfrm>
            <a:off x="928688" y="3557376"/>
            <a:ext cx="428625" cy="15398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Nasik</a:t>
            </a:r>
          </a:p>
        </p:txBody>
      </p:sp>
      <p:sp>
        <p:nvSpPr>
          <p:cNvPr id="34" name="AutoShape 29"/>
          <p:cNvSpPr>
            <a:spLocks noChangeArrowheads="1"/>
          </p:cNvSpPr>
          <p:nvPr/>
        </p:nvSpPr>
        <p:spPr bwMode="auto">
          <a:xfrm>
            <a:off x="1428750" y="3762163"/>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35" name="Text Box 7"/>
          <p:cNvSpPr txBox="1">
            <a:spLocks noChangeArrowheads="1"/>
          </p:cNvSpPr>
          <p:nvPr/>
        </p:nvSpPr>
        <p:spPr bwMode="auto">
          <a:xfrm>
            <a:off x="1214438" y="3914563"/>
            <a:ext cx="881062" cy="153988"/>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Aurangabad</a:t>
            </a:r>
          </a:p>
        </p:txBody>
      </p:sp>
      <p:sp>
        <p:nvSpPr>
          <p:cNvPr id="36" name="AutoShape 26"/>
          <p:cNvSpPr>
            <a:spLocks noChangeArrowheads="1"/>
          </p:cNvSpPr>
          <p:nvPr/>
        </p:nvSpPr>
        <p:spPr bwMode="auto">
          <a:xfrm>
            <a:off x="1500188" y="5905288"/>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37" name="Text Box 9"/>
          <p:cNvSpPr txBox="1">
            <a:spLocks noChangeArrowheads="1"/>
          </p:cNvSpPr>
          <p:nvPr/>
        </p:nvSpPr>
        <p:spPr bwMode="auto">
          <a:xfrm>
            <a:off x="714375" y="5986251"/>
            <a:ext cx="1000125" cy="384175"/>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Trivandrum</a:t>
            </a:r>
          </a:p>
          <a:p>
            <a:pPr marL="342900" indent="-342900" algn="ctr" defTabSz="912813" eaLnBrk="0" hangingPunct="0">
              <a:spcBef>
                <a:spcPct val="50000"/>
              </a:spcBef>
            </a:pPr>
            <a:endParaRPr lang="en-US" sz="1000" dirty="0"/>
          </a:p>
        </p:txBody>
      </p:sp>
      <p:sp>
        <p:nvSpPr>
          <p:cNvPr id="38" name="AutoShape 25"/>
          <p:cNvSpPr>
            <a:spLocks noChangeArrowheads="1"/>
          </p:cNvSpPr>
          <p:nvPr/>
        </p:nvSpPr>
        <p:spPr bwMode="auto">
          <a:xfrm>
            <a:off x="2990850" y="4047913"/>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39" name="Text Box 81"/>
          <p:cNvSpPr txBox="1">
            <a:spLocks noChangeArrowheads="1"/>
          </p:cNvSpPr>
          <p:nvPr/>
        </p:nvSpPr>
        <p:spPr bwMode="auto">
          <a:xfrm>
            <a:off x="2714625" y="3914563"/>
            <a:ext cx="1000125" cy="153988"/>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Vishakhapatnam</a:t>
            </a:r>
          </a:p>
        </p:txBody>
      </p:sp>
      <p:sp>
        <p:nvSpPr>
          <p:cNvPr id="40" name="AutoShape 26"/>
          <p:cNvSpPr>
            <a:spLocks noChangeArrowheads="1"/>
          </p:cNvSpPr>
          <p:nvPr/>
        </p:nvSpPr>
        <p:spPr bwMode="auto">
          <a:xfrm>
            <a:off x="2062163" y="5414751"/>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41" name="Text Box 9"/>
          <p:cNvSpPr txBox="1">
            <a:spLocks noChangeArrowheads="1"/>
          </p:cNvSpPr>
          <p:nvPr/>
        </p:nvSpPr>
        <p:spPr bwMode="auto">
          <a:xfrm>
            <a:off x="1785938" y="5271876"/>
            <a:ext cx="857250" cy="153987"/>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Pondicherry </a:t>
            </a:r>
          </a:p>
        </p:txBody>
      </p:sp>
      <p:sp>
        <p:nvSpPr>
          <p:cNvPr id="42" name="AutoShape 26"/>
          <p:cNvSpPr>
            <a:spLocks noChangeArrowheads="1"/>
          </p:cNvSpPr>
          <p:nvPr/>
        </p:nvSpPr>
        <p:spPr bwMode="auto">
          <a:xfrm>
            <a:off x="1428728" y="5700518"/>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43" name="Text Box 9"/>
          <p:cNvSpPr txBox="1">
            <a:spLocks noChangeArrowheads="1"/>
          </p:cNvSpPr>
          <p:nvPr/>
        </p:nvSpPr>
        <p:spPr bwMode="auto">
          <a:xfrm>
            <a:off x="857224" y="5700518"/>
            <a:ext cx="642942" cy="384175"/>
          </a:xfrm>
          <a:prstGeom prst="rect">
            <a:avLst/>
          </a:prstGeom>
          <a:noFill/>
          <a:ln w="9525" algn="ctr">
            <a:noFill/>
            <a:miter lim="800000"/>
            <a:headEnd/>
            <a:tailEnd/>
          </a:ln>
        </p:spPr>
        <p:txBody>
          <a:bodyPr wrap="square" lIns="0" tIns="0" rIns="0" bIns="0">
            <a:spAutoFit/>
          </a:bodyPr>
          <a:lstStyle/>
          <a:p>
            <a:pPr marL="342900" indent="-342900" algn="ctr" defTabSz="912813" eaLnBrk="0" hangingPunct="0">
              <a:spcBef>
                <a:spcPct val="50000"/>
              </a:spcBef>
            </a:pPr>
            <a:r>
              <a:rPr lang="en-US" sz="1000" dirty="0"/>
              <a:t>Kochi</a:t>
            </a:r>
          </a:p>
          <a:p>
            <a:pPr marL="342900" indent="-342900" algn="ctr" defTabSz="912813" eaLnBrk="0" hangingPunct="0">
              <a:spcBef>
                <a:spcPct val="50000"/>
              </a:spcBef>
            </a:pPr>
            <a:endParaRPr lang="en-US" sz="1000" dirty="0"/>
          </a:p>
        </p:txBody>
      </p:sp>
      <p:sp>
        <p:nvSpPr>
          <p:cNvPr id="44" name="Text Box 81"/>
          <p:cNvSpPr txBox="1">
            <a:spLocks noChangeArrowheads="1"/>
          </p:cNvSpPr>
          <p:nvPr/>
        </p:nvSpPr>
        <p:spPr bwMode="auto">
          <a:xfrm>
            <a:off x="3428992" y="3843130"/>
            <a:ext cx="1000125" cy="153988"/>
          </a:xfrm>
          <a:prstGeom prst="rect">
            <a:avLst/>
          </a:prstGeom>
          <a:noFill/>
          <a:ln w="9525" algn="ctr">
            <a:noFill/>
            <a:miter lim="800000"/>
            <a:headEnd/>
            <a:tailEnd/>
          </a:ln>
        </p:spPr>
        <p:txBody>
          <a:bodyPr lIns="0" tIns="0" rIns="0" bIns="0">
            <a:spAutoFit/>
          </a:bodyPr>
          <a:lstStyle/>
          <a:p>
            <a:pPr marL="342900" indent="-342900" algn="ctr" defTabSz="912813" eaLnBrk="0" hangingPunct="0">
              <a:spcBef>
                <a:spcPct val="50000"/>
              </a:spcBef>
            </a:pPr>
            <a:r>
              <a:rPr lang="en-US" sz="1000" dirty="0"/>
              <a:t>Bhubaneshwar</a:t>
            </a:r>
          </a:p>
        </p:txBody>
      </p:sp>
      <p:sp>
        <p:nvSpPr>
          <p:cNvPr id="45" name="AutoShape 25"/>
          <p:cNvSpPr>
            <a:spLocks noChangeArrowheads="1"/>
          </p:cNvSpPr>
          <p:nvPr/>
        </p:nvSpPr>
        <p:spPr bwMode="auto">
          <a:xfrm>
            <a:off x="3286116" y="3771692"/>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46" name="AutoShape 25"/>
          <p:cNvSpPr>
            <a:spLocks noChangeArrowheads="1"/>
          </p:cNvSpPr>
          <p:nvPr/>
        </p:nvSpPr>
        <p:spPr bwMode="auto">
          <a:xfrm>
            <a:off x="2914650" y="3635163"/>
            <a:ext cx="152400" cy="152400"/>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3150 w 21600"/>
              <a:gd name="T25" fmla="*/ 3150 h 21600"/>
              <a:gd name="T26" fmla="*/ 18450 w 21600"/>
              <a:gd name="T27" fmla="*/ 1845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noFill/>
          <a:ln w="9525" algn="ctr">
            <a:solidFill>
              <a:schemeClr val="tx1"/>
            </a:solidFill>
            <a:round/>
            <a:headEnd/>
            <a:tailEnd/>
          </a:ln>
        </p:spPr>
        <p:txBody>
          <a:bodyPr wrap="none" anchor="ctr"/>
          <a:lstStyle/>
          <a:p>
            <a:pPr algn="ctr" eaLnBrk="0" hangingPunct="0"/>
            <a:endParaRPr lang="en-US" dirty="0"/>
          </a:p>
        </p:txBody>
      </p:sp>
      <p:sp>
        <p:nvSpPr>
          <p:cNvPr id="47" name="Text Box 5"/>
          <p:cNvSpPr txBox="1">
            <a:spLocks noChangeArrowheads="1"/>
          </p:cNvSpPr>
          <p:nvPr/>
        </p:nvSpPr>
        <p:spPr bwMode="auto">
          <a:xfrm>
            <a:off x="2500298" y="3485940"/>
            <a:ext cx="795352" cy="153888"/>
          </a:xfrm>
          <a:prstGeom prst="rect">
            <a:avLst/>
          </a:prstGeom>
          <a:noFill/>
          <a:ln w="9525" algn="ctr">
            <a:noFill/>
            <a:miter lim="800000"/>
            <a:headEnd/>
            <a:tailEnd/>
          </a:ln>
        </p:spPr>
        <p:txBody>
          <a:bodyPr wrap="square" lIns="0" tIns="0" rIns="0" bIns="0">
            <a:spAutoFit/>
          </a:bodyPr>
          <a:lstStyle/>
          <a:p>
            <a:pPr marL="342900" indent="-342900" algn="ctr" defTabSz="912813" eaLnBrk="0" hangingPunct="0">
              <a:spcBef>
                <a:spcPct val="50000"/>
              </a:spcBef>
            </a:pPr>
            <a:r>
              <a:rPr lang="en-US" sz="1000" dirty="0"/>
              <a:t>Raipur</a:t>
            </a:r>
          </a:p>
        </p:txBody>
      </p:sp>
      <p:sp>
        <p:nvSpPr>
          <p:cNvPr id="48" name="Rectangle 12"/>
          <p:cNvSpPr>
            <a:spLocks noChangeArrowheads="1"/>
          </p:cNvSpPr>
          <p:nvPr>
            <p:custDataLst>
              <p:tags r:id="rId1"/>
            </p:custDataLst>
          </p:nvPr>
        </p:nvSpPr>
        <p:spPr bwMode="gray">
          <a:xfrm>
            <a:off x="7087027" y="1854887"/>
            <a:ext cx="4183724" cy="3712264"/>
          </a:xfrm>
          <a:prstGeom prst="rect">
            <a:avLst/>
          </a:prstGeom>
          <a:solidFill>
            <a:schemeClr val="bg1"/>
          </a:solidFill>
          <a:ln w="9525">
            <a:solidFill>
              <a:schemeClr val="bg1">
                <a:lumMod val="85000"/>
              </a:schemeClr>
            </a:solidFill>
            <a:miter lim="800000"/>
            <a:headEnd/>
            <a:tailEnd/>
          </a:ln>
        </p:spPr>
        <p:txBody>
          <a:bodyPr lIns="108000" tIns="144000" rIns="18000" bIns="36000"/>
          <a:lstStyle/>
          <a:p>
            <a:pPr marL="182563" indent="-182563" eaLnBrk="0" hangingPunct="0">
              <a:spcBef>
                <a:spcPct val="50000"/>
              </a:spcBef>
              <a:buFont typeface="Wingdings" pitchFamily="2" charset="2"/>
              <a:buChar char="§"/>
            </a:pPr>
            <a:endParaRPr lang="en-IN" sz="1200" dirty="0"/>
          </a:p>
          <a:p>
            <a:pPr marL="182563" indent="-182563" eaLnBrk="0" hangingPunct="0">
              <a:spcBef>
                <a:spcPct val="50000"/>
              </a:spcBef>
              <a:buFont typeface="Wingdings" pitchFamily="2" charset="2"/>
              <a:buChar char="§"/>
            </a:pPr>
            <a:r>
              <a:rPr lang="en-IN" sz="2400" dirty="0"/>
              <a:t>Nation wide coverage through </a:t>
            </a:r>
            <a:r>
              <a:rPr lang="en-IN" sz="2400" dirty="0" smtClean="0"/>
              <a:t>69 company </a:t>
            </a:r>
            <a:r>
              <a:rPr lang="en-IN" sz="2400" dirty="0"/>
              <a:t>branch offices </a:t>
            </a:r>
            <a:r>
              <a:rPr lang="en-IN" sz="2400" dirty="0" smtClean="0"/>
              <a:t>in 55 cities </a:t>
            </a:r>
            <a:r>
              <a:rPr lang="en-IN" sz="2400" dirty="0"/>
              <a:t>in India</a:t>
            </a:r>
          </a:p>
          <a:p>
            <a:pPr marL="182563" indent="-182563" eaLnBrk="0" hangingPunct="0">
              <a:spcBef>
                <a:spcPct val="50000"/>
              </a:spcBef>
              <a:buFont typeface="Wingdings" pitchFamily="2" charset="2"/>
              <a:buChar char="§"/>
            </a:pPr>
            <a:r>
              <a:rPr lang="en-IN" sz="2400" dirty="0" smtClean="0"/>
              <a:t>1935 sales</a:t>
            </a:r>
            <a:r>
              <a:rPr lang="en-IN" sz="2400" dirty="0"/>
              <a:t>/ servicing/ client facing </a:t>
            </a:r>
            <a:r>
              <a:rPr lang="en-IN" sz="2400" dirty="0" smtClean="0"/>
              <a:t>staff.</a:t>
            </a:r>
            <a:endParaRPr lang="en-IN" sz="2400" dirty="0"/>
          </a:p>
        </p:txBody>
      </p:sp>
      <p:sp>
        <p:nvSpPr>
          <p:cNvPr id="49" name="AutoShape 31"/>
          <p:cNvSpPr>
            <a:spLocks noChangeArrowheads="1"/>
          </p:cNvSpPr>
          <p:nvPr/>
        </p:nvSpPr>
        <p:spPr bwMode="auto">
          <a:xfrm>
            <a:off x="7087026" y="1212351"/>
            <a:ext cx="4276192" cy="630515"/>
          </a:xfrm>
          <a:prstGeom prst="roundRect">
            <a:avLst>
              <a:gd name="adj" fmla="val 16667"/>
            </a:avLst>
          </a:prstGeom>
          <a:solidFill>
            <a:srgbClr val="4F81BD"/>
          </a:solidFill>
          <a:ln w="9525" algn="ctr">
            <a:solidFill>
              <a:schemeClr val="tx1"/>
            </a:solidFill>
            <a:round/>
            <a:headEnd/>
            <a:tailEnd/>
          </a:ln>
        </p:spPr>
        <p:txBody>
          <a:bodyPr wrap="none" anchor="ctr"/>
          <a:lstStyle/>
          <a:p>
            <a:pPr algn="ctr" eaLnBrk="0" hangingPunct="0"/>
            <a:r>
              <a:rPr lang="en-US" b="1" dirty="0" smtClean="0">
                <a:solidFill>
                  <a:schemeClr val="bg1"/>
                </a:solidFill>
              </a:rPr>
              <a:t>Geographical Spread as on date</a:t>
            </a:r>
            <a:endParaRPr lang="en-US" b="1" dirty="0">
              <a:solidFill>
                <a:schemeClr val="bg1"/>
              </a:solidFill>
            </a:endParaRPr>
          </a:p>
        </p:txBody>
      </p:sp>
    </p:spTree>
    <p:extLst>
      <p:ext uri="{BB962C8B-B14F-4D97-AF65-F5344CB8AC3E}">
        <p14:creationId xmlns:p14="http://schemas.microsoft.com/office/powerpoint/2010/main" val="12921273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288658" cy="497904"/>
          </a:xfrm>
        </p:spPr>
        <p:txBody>
          <a:bodyPr>
            <a:noAutofit/>
          </a:bodyPr>
          <a:lstStyle/>
          <a:p>
            <a:r>
              <a:rPr lang="en-US" sz="4000" dirty="0" smtClean="0"/>
              <a:t>A Strong Leadership Team</a:t>
            </a:r>
            <a:endParaRPr lang="en-US" sz="4000" dirty="0"/>
          </a:p>
        </p:txBody>
      </p:sp>
      <p:sp>
        <p:nvSpPr>
          <p:cNvPr id="6" name="TextBox 5"/>
          <p:cNvSpPr txBox="1"/>
          <p:nvPr/>
        </p:nvSpPr>
        <p:spPr>
          <a:xfrm>
            <a:off x="174657" y="3708649"/>
            <a:ext cx="4890499" cy="1200329"/>
          </a:xfrm>
          <a:prstGeom prst="rect">
            <a:avLst/>
          </a:prstGeom>
          <a:noFill/>
          <a:ln>
            <a:solidFill>
              <a:schemeClr val="accent1"/>
            </a:solidFill>
          </a:ln>
        </p:spPr>
        <p:txBody>
          <a:bodyPr wrap="square" rtlCol="0">
            <a:spAutoFit/>
          </a:bodyPr>
          <a:lstStyle/>
          <a:p>
            <a:pPr algn="ctr"/>
            <a:r>
              <a:rPr lang="en-US" dirty="0" smtClean="0"/>
              <a:t>Nimish Kulshrestha</a:t>
            </a:r>
          </a:p>
          <a:p>
            <a:pPr algn="ctr"/>
            <a:r>
              <a:rPr lang="en-US" dirty="0" smtClean="0"/>
              <a:t>Product Head- Naukri</a:t>
            </a:r>
            <a:endParaRPr lang="en-US" dirty="0"/>
          </a:p>
          <a:p>
            <a:pPr algn="ctr"/>
            <a:r>
              <a:rPr lang="en-US" dirty="0"/>
              <a:t>(</a:t>
            </a:r>
            <a:r>
              <a:rPr lang="en-US" dirty="0" err="1"/>
              <a:t>B.Tech</a:t>
            </a:r>
            <a:r>
              <a:rPr lang="en-US" dirty="0"/>
              <a:t> IIT, M.B.A IIM Ahmedabad</a:t>
            </a:r>
            <a:r>
              <a:rPr lang="en-US" dirty="0" smtClean="0"/>
              <a:t>)</a:t>
            </a:r>
          </a:p>
          <a:p>
            <a:pPr algn="ctr"/>
            <a:r>
              <a:rPr lang="en-US" b="1" dirty="0"/>
              <a:t>Previous Organization : </a:t>
            </a:r>
            <a:r>
              <a:rPr lang="en-US" b="1" dirty="0" err="1" smtClean="0"/>
              <a:t>Snapdeal</a:t>
            </a:r>
            <a:endParaRPr lang="en-US" dirty="0"/>
          </a:p>
        </p:txBody>
      </p:sp>
      <p:sp>
        <p:nvSpPr>
          <p:cNvPr id="7" name="TextBox 6"/>
          <p:cNvSpPr txBox="1"/>
          <p:nvPr/>
        </p:nvSpPr>
        <p:spPr>
          <a:xfrm>
            <a:off x="6195314" y="3763837"/>
            <a:ext cx="4890499" cy="1200329"/>
          </a:xfrm>
          <a:prstGeom prst="rect">
            <a:avLst/>
          </a:prstGeom>
          <a:noFill/>
          <a:ln>
            <a:solidFill>
              <a:schemeClr val="accent1"/>
            </a:solidFill>
          </a:ln>
        </p:spPr>
        <p:txBody>
          <a:bodyPr wrap="square" rtlCol="0">
            <a:spAutoFit/>
          </a:bodyPr>
          <a:lstStyle/>
          <a:p>
            <a:pPr algn="ctr"/>
            <a:r>
              <a:rPr lang="en-US" dirty="0" smtClean="0"/>
              <a:t>Jatin Thukral</a:t>
            </a:r>
          </a:p>
          <a:p>
            <a:pPr algn="ctr"/>
            <a:r>
              <a:rPr lang="en-US" dirty="0" smtClean="0"/>
              <a:t>Head – Data Science team</a:t>
            </a:r>
            <a:endParaRPr lang="en-US" dirty="0"/>
          </a:p>
          <a:p>
            <a:pPr algn="ctr"/>
            <a:r>
              <a:rPr lang="en-US" dirty="0" smtClean="0"/>
              <a:t>IIT Chennai, </a:t>
            </a:r>
            <a:r>
              <a:rPr lang="en-US" dirty="0" err="1" smtClean="0"/>
              <a:t>Phd</a:t>
            </a:r>
            <a:r>
              <a:rPr lang="en-US" dirty="0" smtClean="0"/>
              <a:t> ETH Zurich</a:t>
            </a:r>
          </a:p>
          <a:p>
            <a:pPr algn="ctr"/>
            <a:r>
              <a:rPr lang="en-US" b="1" dirty="0"/>
              <a:t>Previous Organization : </a:t>
            </a:r>
            <a:r>
              <a:rPr lang="en-US" b="1" dirty="0" err="1" smtClean="0"/>
              <a:t>Goldman,Flipkart</a:t>
            </a:r>
            <a:endParaRPr lang="en-US" dirty="0"/>
          </a:p>
        </p:txBody>
      </p:sp>
      <p:sp>
        <p:nvSpPr>
          <p:cNvPr id="8" name="TextBox 7"/>
          <p:cNvSpPr txBox="1"/>
          <p:nvPr/>
        </p:nvSpPr>
        <p:spPr>
          <a:xfrm>
            <a:off x="174657" y="5294450"/>
            <a:ext cx="4890499" cy="1200329"/>
          </a:xfrm>
          <a:prstGeom prst="rect">
            <a:avLst/>
          </a:prstGeom>
          <a:noFill/>
          <a:ln>
            <a:solidFill>
              <a:schemeClr val="accent1"/>
            </a:solidFill>
          </a:ln>
        </p:spPr>
        <p:txBody>
          <a:bodyPr wrap="square" rtlCol="0">
            <a:spAutoFit/>
          </a:bodyPr>
          <a:lstStyle/>
          <a:p>
            <a:pPr algn="ctr"/>
            <a:r>
              <a:rPr lang="en-US" dirty="0"/>
              <a:t>Niraj Seth</a:t>
            </a:r>
          </a:p>
          <a:p>
            <a:pPr algn="ctr"/>
            <a:r>
              <a:rPr lang="en-US" dirty="0"/>
              <a:t>GTM &amp; BI Head</a:t>
            </a:r>
          </a:p>
          <a:p>
            <a:pPr algn="ctr"/>
            <a:r>
              <a:rPr lang="en-US" dirty="0"/>
              <a:t>(IIT KGP</a:t>
            </a:r>
            <a:r>
              <a:rPr lang="en-US" dirty="0" smtClean="0"/>
              <a:t>)</a:t>
            </a:r>
          </a:p>
          <a:p>
            <a:pPr algn="ctr"/>
            <a:r>
              <a:rPr lang="en-US" b="1" dirty="0"/>
              <a:t>Previous Organization : </a:t>
            </a:r>
            <a:r>
              <a:rPr lang="en-US" b="1" dirty="0" smtClean="0"/>
              <a:t> Intuit</a:t>
            </a:r>
            <a:endParaRPr lang="en-US" dirty="0"/>
          </a:p>
        </p:txBody>
      </p:sp>
      <p:sp>
        <p:nvSpPr>
          <p:cNvPr id="9" name="TextBox 8"/>
          <p:cNvSpPr txBox="1"/>
          <p:nvPr/>
        </p:nvSpPr>
        <p:spPr>
          <a:xfrm>
            <a:off x="6195314" y="5345820"/>
            <a:ext cx="4890499" cy="923330"/>
          </a:xfrm>
          <a:prstGeom prst="rect">
            <a:avLst/>
          </a:prstGeom>
          <a:noFill/>
          <a:ln>
            <a:solidFill>
              <a:schemeClr val="accent1"/>
            </a:solidFill>
          </a:ln>
        </p:spPr>
        <p:txBody>
          <a:bodyPr wrap="square" rtlCol="0">
            <a:spAutoFit/>
          </a:bodyPr>
          <a:lstStyle/>
          <a:p>
            <a:pPr algn="ctr"/>
            <a:r>
              <a:rPr lang="en-US" dirty="0" smtClean="0"/>
              <a:t>Shail Gaurav</a:t>
            </a:r>
          </a:p>
          <a:p>
            <a:pPr algn="ctr"/>
            <a:r>
              <a:rPr lang="en-US" dirty="0" smtClean="0"/>
              <a:t>B2C Marketing Head</a:t>
            </a:r>
          </a:p>
          <a:p>
            <a:pPr algn="ctr"/>
            <a:r>
              <a:rPr lang="en-US" b="1" dirty="0" smtClean="0"/>
              <a:t>Previous </a:t>
            </a:r>
            <a:r>
              <a:rPr lang="en-US" b="1" dirty="0" err="1" smtClean="0"/>
              <a:t>Organisation</a:t>
            </a:r>
            <a:r>
              <a:rPr lang="en-US" b="1" dirty="0" smtClean="0"/>
              <a:t>: Amazon</a:t>
            </a:r>
            <a:endParaRPr lang="en-US" b="1" dirty="0"/>
          </a:p>
        </p:txBody>
      </p:sp>
      <p:cxnSp>
        <p:nvCxnSpPr>
          <p:cNvPr id="10" name="Straight Connector 9"/>
          <p:cNvCxnSpPr/>
          <p:nvPr/>
        </p:nvCxnSpPr>
        <p:spPr>
          <a:xfrm>
            <a:off x="5602729" y="1929284"/>
            <a:ext cx="53190" cy="385271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86556" y="5755691"/>
            <a:ext cx="1159274" cy="162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063445" y="4213281"/>
            <a:ext cx="1159274" cy="162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4" idx="3"/>
          </p:cNvCxnSpPr>
          <p:nvPr/>
        </p:nvCxnSpPr>
        <p:spPr>
          <a:xfrm flipV="1">
            <a:off x="5137073" y="2813465"/>
            <a:ext cx="1058240" cy="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46574" y="2213301"/>
            <a:ext cx="4890499" cy="1200329"/>
          </a:xfrm>
          <a:prstGeom prst="rect">
            <a:avLst/>
          </a:prstGeom>
          <a:noFill/>
          <a:ln>
            <a:solidFill>
              <a:schemeClr val="accent1"/>
            </a:solidFill>
          </a:ln>
        </p:spPr>
        <p:txBody>
          <a:bodyPr wrap="square" rtlCol="0">
            <a:spAutoFit/>
          </a:bodyPr>
          <a:lstStyle/>
          <a:p>
            <a:pPr algn="ctr"/>
            <a:r>
              <a:rPr lang="en-US" dirty="0" smtClean="0"/>
              <a:t>Avnish Dutt</a:t>
            </a:r>
          </a:p>
          <a:p>
            <a:pPr algn="ctr"/>
            <a:r>
              <a:rPr lang="en-US" dirty="0" smtClean="0"/>
              <a:t>Sales Head – Naukri.</a:t>
            </a:r>
          </a:p>
          <a:p>
            <a:pPr algn="ctr"/>
            <a:r>
              <a:rPr lang="en-US" dirty="0" smtClean="0"/>
              <a:t>Masters in Business Administration ( MBA)</a:t>
            </a:r>
          </a:p>
          <a:p>
            <a:pPr algn="ctr"/>
            <a:r>
              <a:rPr lang="en-US" b="1" dirty="0" smtClean="0"/>
              <a:t>Previous Organization : Nucleus Software</a:t>
            </a:r>
            <a:endParaRPr lang="en-US" b="1" dirty="0"/>
          </a:p>
        </p:txBody>
      </p:sp>
      <p:sp>
        <p:nvSpPr>
          <p:cNvPr id="5" name="TextBox 4"/>
          <p:cNvSpPr txBox="1"/>
          <p:nvPr/>
        </p:nvSpPr>
        <p:spPr>
          <a:xfrm>
            <a:off x="6195313" y="2236467"/>
            <a:ext cx="4890499" cy="1200329"/>
          </a:xfrm>
          <a:prstGeom prst="rect">
            <a:avLst/>
          </a:prstGeom>
          <a:noFill/>
          <a:ln>
            <a:solidFill>
              <a:schemeClr val="accent1"/>
            </a:solidFill>
          </a:ln>
        </p:spPr>
        <p:txBody>
          <a:bodyPr wrap="square" rtlCol="0">
            <a:spAutoFit/>
          </a:bodyPr>
          <a:lstStyle/>
          <a:p>
            <a:pPr algn="ctr"/>
            <a:r>
              <a:rPr lang="en-US" dirty="0" smtClean="0"/>
              <a:t>Arvind Heda</a:t>
            </a:r>
          </a:p>
          <a:p>
            <a:pPr algn="ctr"/>
            <a:r>
              <a:rPr lang="en-US" dirty="0" smtClean="0"/>
              <a:t>CTO – Naukri</a:t>
            </a:r>
          </a:p>
          <a:p>
            <a:pPr algn="ctr"/>
            <a:r>
              <a:rPr lang="en-US" dirty="0"/>
              <a:t>(</a:t>
            </a:r>
            <a:r>
              <a:rPr lang="en-US" dirty="0" smtClean="0"/>
              <a:t>B.E (</a:t>
            </a:r>
            <a:r>
              <a:rPr lang="en-US" dirty="0" err="1"/>
              <a:t>Honours</a:t>
            </a:r>
            <a:r>
              <a:rPr lang="en-US" dirty="0"/>
              <a:t>) </a:t>
            </a:r>
            <a:r>
              <a:rPr lang="en-US" dirty="0" smtClean="0"/>
              <a:t>(Rajasthan </a:t>
            </a:r>
            <a:r>
              <a:rPr lang="en-US" dirty="0"/>
              <a:t>Technical </a:t>
            </a:r>
            <a:r>
              <a:rPr lang="en-US" dirty="0" smtClean="0"/>
              <a:t>University)</a:t>
            </a:r>
          </a:p>
          <a:p>
            <a:pPr algn="ctr"/>
            <a:r>
              <a:rPr lang="en-US" b="1" dirty="0" smtClean="0"/>
              <a:t>Previous Organization: </a:t>
            </a:r>
            <a:r>
              <a:rPr lang="en-US" b="1" dirty="0" err="1" smtClean="0"/>
              <a:t>Snapdeal</a:t>
            </a:r>
            <a:r>
              <a:rPr lang="en-US" dirty="0" smtClean="0"/>
              <a:t> 	</a:t>
            </a:r>
            <a:endParaRPr lang="en-US" dirty="0"/>
          </a:p>
        </p:txBody>
      </p:sp>
      <p:sp>
        <p:nvSpPr>
          <p:cNvPr id="3" name="TextBox 2"/>
          <p:cNvSpPr txBox="1"/>
          <p:nvPr/>
        </p:nvSpPr>
        <p:spPr>
          <a:xfrm>
            <a:off x="3174713" y="728955"/>
            <a:ext cx="5137080" cy="1200329"/>
          </a:xfrm>
          <a:prstGeom prst="rect">
            <a:avLst/>
          </a:prstGeom>
          <a:noFill/>
          <a:ln>
            <a:solidFill>
              <a:schemeClr val="accent1"/>
            </a:solidFill>
          </a:ln>
        </p:spPr>
        <p:txBody>
          <a:bodyPr wrap="square" rtlCol="0">
            <a:spAutoFit/>
          </a:bodyPr>
          <a:lstStyle/>
          <a:p>
            <a:pPr algn="ctr"/>
            <a:r>
              <a:rPr lang="en-US" dirty="0" smtClean="0"/>
              <a:t>Pawan Goyal</a:t>
            </a:r>
          </a:p>
          <a:p>
            <a:pPr algn="ctr"/>
            <a:r>
              <a:rPr lang="en-US" dirty="0" smtClean="0"/>
              <a:t>Chief Business Officer and Whole Time Director.</a:t>
            </a:r>
          </a:p>
          <a:p>
            <a:r>
              <a:rPr lang="en-US" dirty="0" smtClean="0"/>
              <a:t>(B Tech IIT Kanpur, </a:t>
            </a:r>
            <a:r>
              <a:rPr lang="en-US" dirty="0" err="1" smtClean="0"/>
              <a:t>Phd</a:t>
            </a:r>
            <a:r>
              <a:rPr lang="en-US" dirty="0" smtClean="0"/>
              <a:t> University of Texas Austin)</a:t>
            </a:r>
          </a:p>
          <a:p>
            <a:r>
              <a:rPr lang="en-US" b="1" dirty="0" smtClean="0"/>
              <a:t>Previous Organization: Adobe</a:t>
            </a:r>
            <a:endParaRPr lang="en-US" b="1" dirty="0"/>
          </a:p>
        </p:txBody>
      </p:sp>
    </p:spTree>
    <p:extLst>
      <p:ext uri="{BB962C8B-B14F-4D97-AF65-F5344CB8AC3E}">
        <p14:creationId xmlns:p14="http://schemas.microsoft.com/office/powerpoint/2010/main" val="543849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45F1F63-6B49-4F4F-B490-06D33A05ACD5}"/>
              </a:ext>
            </a:extLst>
          </p:cNvPr>
          <p:cNvSpPr/>
          <p:nvPr/>
        </p:nvSpPr>
        <p:spPr>
          <a:xfrm>
            <a:off x="0" y="0"/>
            <a:ext cx="6281848" cy="523220"/>
          </a:xfrm>
          <a:prstGeom prst="rect">
            <a:avLst/>
          </a:prstGeom>
        </p:spPr>
        <p:txBody>
          <a:bodyPr wrap="none">
            <a:spAutoFit/>
          </a:bodyPr>
          <a:lstStyle/>
          <a:p>
            <a:r>
              <a:rPr lang="en-IN" sz="2800" b="1" dirty="0" smtClean="0">
                <a:latin typeface="Calibri Light" panose="020F0302020204030204" pitchFamily="34" charset="0"/>
                <a:cs typeface="Calibri Light" panose="020F0302020204030204" pitchFamily="34" charset="0"/>
              </a:rPr>
              <a:t>Multipronged strategy for business growth.</a:t>
            </a:r>
            <a:endParaRPr lang="en-IN" sz="2800" b="1" dirty="0">
              <a:latin typeface="Calibri Light" panose="020F0302020204030204" pitchFamily="34" charset="0"/>
              <a:cs typeface="Calibri Light" panose="020F0302020204030204" pitchFamily="34" charset="0"/>
            </a:endParaRPr>
          </a:p>
        </p:txBody>
      </p:sp>
      <p:sp>
        <p:nvSpPr>
          <p:cNvPr id="4" name="Rectangle 3"/>
          <p:cNvSpPr/>
          <p:nvPr/>
        </p:nvSpPr>
        <p:spPr>
          <a:xfrm>
            <a:off x="49658" y="636999"/>
            <a:ext cx="2958957" cy="395554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Core </a:t>
            </a:r>
            <a:r>
              <a:rPr lang="en-US" sz="2200" dirty="0" smtClean="0">
                <a:solidFill>
                  <a:schemeClr val="tx1"/>
                </a:solidFill>
              </a:rPr>
              <a:t>Naukri</a:t>
            </a:r>
            <a:endParaRPr lang="en-US" sz="2200" b="1" dirty="0" smtClean="0"/>
          </a:p>
          <a:p>
            <a:pPr algn="ctr"/>
            <a:r>
              <a:rPr lang="en-US" sz="2200" b="1" u="sng" dirty="0" smtClean="0">
                <a:solidFill>
                  <a:schemeClr val="tx1"/>
                </a:solidFill>
              </a:rPr>
              <a:t>Transforming </a:t>
            </a:r>
            <a:r>
              <a:rPr lang="en-US" sz="2200" b="1" u="sng" dirty="0">
                <a:solidFill>
                  <a:schemeClr val="tx1"/>
                </a:solidFill>
              </a:rPr>
              <a:t>Talent </a:t>
            </a:r>
            <a:r>
              <a:rPr lang="en-US" sz="2200" b="1" u="sng" dirty="0" smtClean="0">
                <a:solidFill>
                  <a:schemeClr val="tx1"/>
                </a:solidFill>
              </a:rPr>
              <a:t>Acquisition</a:t>
            </a:r>
          </a:p>
          <a:p>
            <a:pPr algn="ctr"/>
            <a:endParaRPr lang="en-US" sz="2200" b="1" dirty="0" smtClean="0">
              <a:solidFill>
                <a:schemeClr val="tx1"/>
              </a:solidFill>
            </a:endParaRPr>
          </a:p>
          <a:p>
            <a:pPr algn="ctr"/>
            <a:r>
              <a:rPr lang="en-US" sz="2200" dirty="0" smtClean="0">
                <a:solidFill>
                  <a:schemeClr val="tx1"/>
                </a:solidFill>
              </a:rPr>
              <a:t>Embracing </a:t>
            </a:r>
            <a:r>
              <a:rPr lang="en-US" sz="2200" dirty="0">
                <a:solidFill>
                  <a:schemeClr val="tx1"/>
                </a:solidFill>
              </a:rPr>
              <a:t>AI and </a:t>
            </a:r>
            <a:endParaRPr lang="en-US" sz="2200" dirty="0" smtClean="0">
              <a:solidFill>
                <a:schemeClr val="tx1"/>
              </a:solidFill>
            </a:endParaRPr>
          </a:p>
          <a:p>
            <a:pPr algn="ctr"/>
            <a:r>
              <a:rPr lang="en-US" sz="2200" dirty="0" smtClean="0">
                <a:solidFill>
                  <a:schemeClr val="tx1"/>
                </a:solidFill>
              </a:rPr>
              <a:t>data-powered automation</a:t>
            </a:r>
          </a:p>
          <a:p>
            <a:pPr algn="ctr"/>
            <a:r>
              <a:rPr lang="en-US" sz="2200" dirty="0" smtClean="0">
                <a:solidFill>
                  <a:schemeClr val="tx1"/>
                </a:solidFill>
              </a:rPr>
              <a:t>  </a:t>
            </a:r>
          </a:p>
          <a:p>
            <a:pPr algn="ctr"/>
            <a:r>
              <a:rPr lang="en-US" sz="2200" dirty="0" smtClean="0">
                <a:solidFill>
                  <a:schemeClr val="tx1"/>
                </a:solidFill>
              </a:rPr>
              <a:t>Search Relevance| Job Apply Relevance | Sourcing Automation</a:t>
            </a:r>
          </a:p>
          <a:p>
            <a:pPr algn="ctr"/>
            <a:endParaRPr lang="en-US" sz="2200" dirty="0" smtClean="0">
              <a:solidFill>
                <a:schemeClr val="tx1"/>
              </a:solidFill>
            </a:endParaRPr>
          </a:p>
        </p:txBody>
      </p:sp>
      <p:sp>
        <p:nvSpPr>
          <p:cNvPr id="8" name="Rectangle 7"/>
          <p:cNvSpPr/>
          <p:nvPr/>
        </p:nvSpPr>
        <p:spPr>
          <a:xfrm>
            <a:off x="3070264" y="2582786"/>
            <a:ext cx="2958957" cy="410569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solidFill>
                  <a:schemeClr val="tx1"/>
                </a:solidFill>
              </a:rPr>
              <a:t>Transitioning </a:t>
            </a:r>
            <a:r>
              <a:rPr lang="en-US" sz="2200" dirty="0">
                <a:solidFill>
                  <a:schemeClr val="tx1"/>
                </a:solidFill>
              </a:rPr>
              <a:t>from </a:t>
            </a:r>
            <a:r>
              <a:rPr lang="en-US" sz="2200" dirty="0" smtClean="0">
                <a:solidFill>
                  <a:schemeClr val="tx1"/>
                </a:solidFill>
              </a:rPr>
              <a:t>Job </a:t>
            </a:r>
            <a:r>
              <a:rPr lang="en-US" sz="2200" dirty="0">
                <a:solidFill>
                  <a:schemeClr val="tx1"/>
                </a:solidFill>
              </a:rPr>
              <a:t>search to </a:t>
            </a:r>
            <a:r>
              <a:rPr lang="en-US" sz="2200" b="1" u="sng" dirty="0" smtClean="0">
                <a:solidFill>
                  <a:schemeClr val="tx1"/>
                </a:solidFill>
              </a:rPr>
              <a:t>Career Platform</a:t>
            </a:r>
            <a:r>
              <a:rPr lang="en-US" sz="2200" u="sng" dirty="0" smtClean="0">
                <a:solidFill>
                  <a:schemeClr val="tx1"/>
                </a:solidFill>
              </a:rPr>
              <a:t> </a:t>
            </a:r>
          </a:p>
          <a:p>
            <a:pPr algn="ctr"/>
            <a:r>
              <a:rPr lang="en-US" sz="2200" dirty="0" smtClean="0">
                <a:solidFill>
                  <a:schemeClr val="tx1"/>
                </a:solidFill>
              </a:rPr>
              <a:t>for </a:t>
            </a:r>
            <a:r>
              <a:rPr lang="en-US" sz="2200" dirty="0">
                <a:solidFill>
                  <a:schemeClr val="tx1"/>
                </a:solidFill>
              </a:rPr>
              <a:t>Jobseekers</a:t>
            </a:r>
            <a:r>
              <a:rPr lang="en-US" sz="2200" dirty="0"/>
              <a:t>- </a:t>
            </a:r>
            <a:endParaRPr lang="en-US" sz="2200" dirty="0" smtClean="0"/>
          </a:p>
          <a:p>
            <a:pPr algn="ctr"/>
            <a:endParaRPr lang="en-US" sz="2200" dirty="0" smtClean="0"/>
          </a:p>
          <a:p>
            <a:pPr algn="ctr"/>
            <a:r>
              <a:rPr lang="en-US" sz="2200" dirty="0" smtClean="0">
                <a:solidFill>
                  <a:schemeClr val="tx1"/>
                </a:solidFill>
              </a:rPr>
              <a:t>Help </a:t>
            </a:r>
            <a:r>
              <a:rPr lang="en-US" sz="2200" dirty="0">
                <a:solidFill>
                  <a:schemeClr val="tx1"/>
                </a:solidFill>
              </a:rPr>
              <a:t>jobseekers accelerate their career journey </a:t>
            </a:r>
            <a:r>
              <a:rPr lang="en-US" sz="2200" dirty="0" smtClean="0">
                <a:solidFill>
                  <a:schemeClr val="tx1"/>
                </a:solidFill>
              </a:rPr>
              <a:t>including skill </a:t>
            </a:r>
            <a:r>
              <a:rPr lang="en-US" sz="2200" dirty="0">
                <a:solidFill>
                  <a:schemeClr val="tx1"/>
                </a:solidFill>
              </a:rPr>
              <a:t>development </a:t>
            </a:r>
            <a:r>
              <a:rPr lang="en-US" sz="2200" dirty="0" smtClean="0">
                <a:solidFill>
                  <a:schemeClr val="tx1"/>
                </a:solidFill>
              </a:rPr>
              <a:t>and</a:t>
            </a:r>
          </a:p>
          <a:p>
            <a:r>
              <a:rPr lang="en-US" sz="2200" dirty="0" smtClean="0">
                <a:solidFill>
                  <a:schemeClr val="tx1"/>
                </a:solidFill>
              </a:rPr>
              <a:t>        </a:t>
            </a:r>
            <a:r>
              <a:rPr lang="en-US" sz="2200" dirty="0">
                <a:solidFill>
                  <a:schemeClr val="tx1"/>
                </a:solidFill>
              </a:rPr>
              <a:t>career </a:t>
            </a:r>
            <a:r>
              <a:rPr lang="en-US" sz="2200" dirty="0" smtClean="0">
                <a:solidFill>
                  <a:schemeClr val="tx1"/>
                </a:solidFill>
              </a:rPr>
              <a:t>insights</a:t>
            </a:r>
            <a:endParaRPr lang="en-US" sz="2200" dirty="0">
              <a:solidFill>
                <a:schemeClr val="tx1"/>
              </a:solidFill>
            </a:endParaRPr>
          </a:p>
        </p:txBody>
      </p:sp>
      <p:sp>
        <p:nvSpPr>
          <p:cNvPr id="9" name="Rectangle 8"/>
          <p:cNvSpPr/>
          <p:nvPr/>
        </p:nvSpPr>
        <p:spPr>
          <a:xfrm>
            <a:off x="6090870" y="770560"/>
            <a:ext cx="3008611" cy="446926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solidFill>
              </a:rPr>
              <a:t>Offering Bouquet of </a:t>
            </a:r>
            <a:endParaRPr lang="en-US" sz="2200" dirty="0" smtClean="0">
              <a:solidFill>
                <a:schemeClr val="tx1"/>
              </a:solidFill>
            </a:endParaRPr>
          </a:p>
          <a:p>
            <a:pPr algn="ctr"/>
            <a:r>
              <a:rPr lang="en-US" sz="2200" b="1" u="sng" dirty="0" smtClean="0">
                <a:solidFill>
                  <a:schemeClr val="tx1"/>
                </a:solidFill>
              </a:rPr>
              <a:t>New age Tech Recruitment solutions</a:t>
            </a:r>
          </a:p>
          <a:p>
            <a:pPr algn="ctr"/>
            <a:r>
              <a:rPr lang="en-US" sz="2200" b="1" dirty="0" smtClean="0">
                <a:solidFill>
                  <a:schemeClr val="tx1"/>
                </a:solidFill>
              </a:rPr>
              <a:t>(one stop for all your hiring needs) </a:t>
            </a:r>
            <a:endParaRPr lang="en-US" sz="2200" b="1" dirty="0">
              <a:solidFill>
                <a:schemeClr val="tx1"/>
              </a:solidFill>
            </a:endParaRPr>
          </a:p>
          <a:p>
            <a:pPr algn="ctr"/>
            <a:endParaRPr lang="en-US" sz="2200" dirty="0" smtClean="0">
              <a:solidFill>
                <a:schemeClr val="tx1"/>
              </a:solidFill>
            </a:endParaRPr>
          </a:p>
          <a:p>
            <a:pPr algn="ctr"/>
            <a:r>
              <a:rPr lang="en-US" sz="2200" dirty="0" smtClean="0">
                <a:solidFill>
                  <a:schemeClr val="tx1"/>
                </a:solidFill>
              </a:rPr>
              <a:t>Talent Planning</a:t>
            </a:r>
          </a:p>
          <a:p>
            <a:pPr algn="ctr"/>
            <a:r>
              <a:rPr lang="en-US" sz="2200" dirty="0" smtClean="0">
                <a:solidFill>
                  <a:schemeClr val="tx1"/>
                </a:solidFill>
              </a:rPr>
              <a:t>Talent Sourcing</a:t>
            </a:r>
          </a:p>
          <a:p>
            <a:pPr algn="ctr"/>
            <a:r>
              <a:rPr lang="en-US" sz="2200" dirty="0" smtClean="0">
                <a:solidFill>
                  <a:schemeClr val="tx1"/>
                </a:solidFill>
              </a:rPr>
              <a:t>Employer Branding</a:t>
            </a:r>
          </a:p>
          <a:p>
            <a:pPr algn="ctr"/>
            <a:r>
              <a:rPr lang="en-US" sz="2200" dirty="0" smtClean="0">
                <a:solidFill>
                  <a:schemeClr val="tx1"/>
                </a:solidFill>
              </a:rPr>
              <a:t>Assessments</a:t>
            </a:r>
          </a:p>
          <a:p>
            <a:pPr algn="ctr"/>
            <a:r>
              <a:rPr lang="en-US" sz="2200" dirty="0" smtClean="0">
                <a:solidFill>
                  <a:schemeClr val="tx1"/>
                </a:solidFill>
              </a:rPr>
              <a:t>Recruitment Automation</a:t>
            </a:r>
            <a:endParaRPr lang="en-US" sz="2200" dirty="0">
              <a:solidFill>
                <a:schemeClr val="tx1"/>
              </a:solidFill>
            </a:endParaRPr>
          </a:p>
        </p:txBody>
      </p:sp>
      <p:sp>
        <p:nvSpPr>
          <p:cNvPr id="10" name="Rectangle 9"/>
          <p:cNvSpPr/>
          <p:nvPr/>
        </p:nvSpPr>
        <p:spPr>
          <a:xfrm>
            <a:off x="9161130" y="2582786"/>
            <a:ext cx="2958957" cy="427521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u="sng" dirty="0" smtClean="0">
                <a:solidFill>
                  <a:schemeClr val="tx1"/>
                </a:solidFill>
              </a:rPr>
              <a:t>No.1 Platform </a:t>
            </a:r>
            <a:r>
              <a:rPr lang="en-US" sz="2200" b="1" u="sng" dirty="0">
                <a:solidFill>
                  <a:schemeClr val="tx1"/>
                </a:solidFill>
              </a:rPr>
              <a:t>in new </a:t>
            </a:r>
            <a:r>
              <a:rPr lang="en-US" sz="2200" b="1" u="sng" dirty="0" smtClean="0">
                <a:solidFill>
                  <a:schemeClr val="tx1"/>
                </a:solidFill>
              </a:rPr>
              <a:t>categories</a:t>
            </a:r>
            <a:r>
              <a:rPr lang="en-US" sz="2200" b="1" dirty="0" smtClean="0">
                <a:solidFill>
                  <a:schemeClr val="tx1"/>
                </a:solidFill>
              </a:rPr>
              <a:t>:</a:t>
            </a:r>
          </a:p>
          <a:p>
            <a:endParaRPr lang="en-US" sz="2200" dirty="0" smtClean="0"/>
          </a:p>
          <a:p>
            <a:r>
              <a:rPr lang="en-US" sz="2200" dirty="0" smtClean="0">
                <a:solidFill>
                  <a:schemeClr val="tx1"/>
                </a:solidFill>
              </a:rPr>
              <a:t>Ambition Box: </a:t>
            </a:r>
          </a:p>
          <a:p>
            <a:r>
              <a:rPr lang="en-US" sz="2200" dirty="0" smtClean="0">
                <a:solidFill>
                  <a:schemeClr val="tx1"/>
                </a:solidFill>
              </a:rPr>
              <a:t>No.1 </a:t>
            </a:r>
            <a:r>
              <a:rPr lang="en-US" sz="2200" dirty="0">
                <a:solidFill>
                  <a:schemeClr val="tx1"/>
                </a:solidFill>
              </a:rPr>
              <a:t>Platform </a:t>
            </a:r>
            <a:r>
              <a:rPr lang="en-US" sz="2200" dirty="0" smtClean="0">
                <a:solidFill>
                  <a:schemeClr val="tx1"/>
                </a:solidFill>
              </a:rPr>
              <a:t>For </a:t>
            </a:r>
            <a:r>
              <a:rPr lang="en-US" sz="2200" dirty="0">
                <a:solidFill>
                  <a:schemeClr val="tx1"/>
                </a:solidFill>
              </a:rPr>
              <a:t>Company Reviews &amp; Salary </a:t>
            </a:r>
            <a:r>
              <a:rPr lang="en-US" sz="2200" dirty="0" smtClean="0">
                <a:solidFill>
                  <a:schemeClr val="tx1"/>
                </a:solidFill>
              </a:rPr>
              <a:t>Insights</a:t>
            </a:r>
          </a:p>
          <a:p>
            <a:endParaRPr lang="en-US" sz="2200" dirty="0" smtClean="0">
              <a:solidFill>
                <a:schemeClr val="tx1"/>
              </a:solidFill>
            </a:endParaRPr>
          </a:p>
          <a:p>
            <a:r>
              <a:rPr lang="en-US" sz="2200" dirty="0" smtClean="0">
                <a:solidFill>
                  <a:schemeClr val="tx1"/>
                </a:solidFill>
              </a:rPr>
              <a:t>JobHai.com: New initiative in Blue Collar Space</a:t>
            </a:r>
          </a:p>
          <a:p>
            <a:pPr marL="342900" indent="-342900">
              <a:buFontTx/>
              <a:buChar char="-"/>
            </a:pPr>
            <a:endParaRPr lang="en-US" sz="2200" dirty="0"/>
          </a:p>
        </p:txBody>
      </p:sp>
    </p:spTree>
    <p:extLst>
      <p:ext uri="{BB962C8B-B14F-4D97-AF65-F5344CB8AC3E}">
        <p14:creationId xmlns:p14="http://schemas.microsoft.com/office/powerpoint/2010/main" val="8306715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694362" y="2812522"/>
            <a:ext cx="4193362" cy="1091658"/>
          </a:xfrm>
          <a:prstGeom prst="rect">
            <a:avLst/>
          </a:prstGeom>
        </p:spPr>
      </p:pic>
    </p:spTree>
    <p:extLst>
      <p:ext uri="{BB962C8B-B14F-4D97-AF65-F5344CB8AC3E}">
        <p14:creationId xmlns:p14="http://schemas.microsoft.com/office/powerpoint/2010/main" val="40159271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45F1F63-6B49-4F4F-B490-06D33A05ACD5}"/>
              </a:ext>
            </a:extLst>
          </p:cNvPr>
          <p:cNvSpPr/>
          <p:nvPr/>
        </p:nvSpPr>
        <p:spPr>
          <a:xfrm>
            <a:off x="0" y="-30822"/>
            <a:ext cx="4097532" cy="461665"/>
          </a:xfrm>
          <a:prstGeom prst="rect">
            <a:avLst/>
          </a:prstGeom>
        </p:spPr>
        <p:txBody>
          <a:bodyPr wrap="none">
            <a:spAutoFit/>
          </a:bodyPr>
          <a:lstStyle/>
          <a:p>
            <a:r>
              <a:rPr lang="en-IN" sz="2400" b="1" dirty="0">
                <a:latin typeface="Calibri Light" panose="020F0302020204030204" pitchFamily="34" charset="0"/>
                <a:cs typeface="Calibri Light" panose="020F0302020204030204" pitchFamily="34" charset="0"/>
              </a:rPr>
              <a:t>Real Estate Marketing landscape</a:t>
            </a:r>
          </a:p>
        </p:txBody>
      </p:sp>
      <p:sp>
        <p:nvSpPr>
          <p:cNvPr id="4" name="TextBox 3"/>
          <p:cNvSpPr txBox="1"/>
          <p:nvPr/>
        </p:nvSpPr>
        <p:spPr>
          <a:xfrm>
            <a:off x="246579" y="708917"/>
            <a:ext cx="11311847" cy="5262979"/>
          </a:xfrm>
          <a:prstGeom prst="rect">
            <a:avLst/>
          </a:prstGeom>
          <a:noFill/>
        </p:spPr>
        <p:txBody>
          <a:bodyPr wrap="square" rtlCol="0">
            <a:spAutoFit/>
          </a:bodyPr>
          <a:lstStyle/>
          <a:p>
            <a:pPr marL="285750" indent="-285750">
              <a:buFont typeface="Arial" panose="020B0604020202020204" pitchFamily="34" charset="0"/>
              <a:buChar char="•"/>
            </a:pPr>
            <a:r>
              <a:rPr lang="en-US" sz="2400" dirty="0" smtClean="0"/>
              <a:t>Builders and Developers dominate real estate marketing spends across the country.</a:t>
            </a:r>
          </a:p>
          <a:p>
            <a:pPr marL="285750" indent="-285750">
              <a:buFont typeface="Arial" panose="020B0604020202020204" pitchFamily="34" charset="0"/>
              <a:buChar char="•"/>
            </a:pPr>
            <a:endParaRPr lang="en-US" sz="2400" dirty="0"/>
          </a:p>
          <a:p>
            <a:pPr marL="285750" indent="-285750">
              <a:buFont typeface="Arial" panose="020B0604020202020204" pitchFamily="34" charset="0"/>
              <a:buChar char="•"/>
            </a:pPr>
            <a:r>
              <a:rPr lang="en-US" sz="2400" dirty="0" smtClean="0"/>
              <a:t>Real Estate Market subdued due to multiple economic reforms in last decade</a:t>
            </a:r>
            <a:r>
              <a:rPr lang="en-US" sz="2400" dirty="0"/>
              <a:t>. </a:t>
            </a:r>
            <a:r>
              <a:rPr lang="en-US" sz="2400" dirty="0" smtClean="0"/>
              <a:t>However markets now </a:t>
            </a:r>
            <a:r>
              <a:rPr lang="en-US" sz="2400" dirty="0"/>
              <a:t>in healthy situation with ~7 </a:t>
            </a:r>
            <a:r>
              <a:rPr lang="en-US" sz="2400" dirty="0" smtClean="0"/>
              <a:t>quarters of </a:t>
            </a:r>
            <a:r>
              <a:rPr lang="en-US" sz="2400" dirty="0"/>
              <a:t>“to-sell” </a:t>
            </a:r>
            <a:r>
              <a:rPr lang="en-US" sz="2400" dirty="0" smtClean="0"/>
              <a:t>inventory ( lowest in last 4 years).</a:t>
            </a:r>
          </a:p>
          <a:p>
            <a:endParaRPr lang="en-US" sz="2400" dirty="0" smtClean="0"/>
          </a:p>
          <a:p>
            <a:pPr marL="342900" indent="-342900">
              <a:buFont typeface="Arial" panose="020B0604020202020204" pitchFamily="34" charset="0"/>
              <a:buChar char="•"/>
            </a:pPr>
            <a:r>
              <a:rPr lang="en-US" sz="2400" dirty="0"/>
              <a:t>Majority of spends incurred at the time of launch of a project. Channel partners share of sales increasing. A positive indicators for portals.</a:t>
            </a:r>
          </a:p>
          <a:p>
            <a:r>
              <a:rPr lang="en-US" sz="2400" dirty="0" smtClean="0"/>
              <a:t> </a:t>
            </a:r>
          </a:p>
          <a:p>
            <a:pPr marL="285750" indent="-285750">
              <a:buFont typeface="Arial" panose="020B0604020202020204" pitchFamily="34" charset="0"/>
              <a:buChar char="•"/>
            </a:pPr>
            <a:r>
              <a:rPr lang="en-US" sz="2400" dirty="0" smtClean="0"/>
              <a:t>Housing affordability index continues to improve as per capita income rises. </a:t>
            </a:r>
          </a:p>
          <a:p>
            <a:pPr marL="285750" indent="-285750">
              <a:buFont typeface="Arial" panose="020B0604020202020204" pitchFamily="34" charset="0"/>
              <a:buChar char="•"/>
            </a:pPr>
            <a:endParaRPr lang="en-US" sz="2400" dirty="0" smtClean="0"/>
          </a:p>
          <a:p>
            <a:pPr marL="285750" indent="-285750">
              <a:buFont typeface="Arial" panose="020B0604020202020204" pitchFamily="34" charset="0"/>
              <a:buChar char="•"/>
            </a:pPr>
            <a:r>
              <a:rPr lang="en-US" sz="2400" dirty="0" smtClean="0"/>
              <a:t>Low commissions and non exclusivity restricts brokers spends on </a:t>
            </a:r>
            <a:r>
              <a:rPr lang="en-US" sz="2400" b="1" dirty="0" smtClean="0"/>
              <a:t>resale</a:t>
            </a:r>
            <a:r>
              <a:rPr lang="en-US" sz="2400" dirty="0" smtClean="0"/>
              <a:t> marketing. Resale market continues to be fragmented and </a:t>
            </a:r>
            <a:r>
              <a:rPr lang="en-US" sz="2400" dirty="0" err="1" smtClean="0"/>
              <a:t>unorganised</a:t>
            </a:r>
            <a:r>
              <a:rPr lang="en-US" sz="2400" dirty="0" smtClean="0"/>
              <a:t>. </a:t>
            </a:r>
            <a:endParaRPr lang="en-US" sz="2400" dirty="0"/>
          </a:p>
          <a:p>
            <a:endParaRPr lang="en-US" sz="2400" dirty="0" smtClean="0"/>
          </a:p>
        </p:txBody>
      </p:sp>
    </p:spTree>
    <p:extLst>
      <p:ext uri="{BB962C8B-B14F-4D97-AF65-F5344CB8AC3E}">
        <p14:creationId xmlns:p14="http://schemas.microsoft.com/office/powerpoint/2010/main" val="2713554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a:xfrm>
            <a:off x="237392" y="31059"/>
            <a:ext cx="12021292" cy="864806"/>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dirty="0" smtClean="0">
                <a:ln>
                  <a:noFill/>
                </a:ln>
                <a:solidFill>
                  <a:prstClr val="black"/>
                </a:solidFill>
                <a:effectLst/>
                <a:uLnTx/>
                <a:uFillTx/>
                <a:latin typeface="Calibri Light" panose="020F0302020204030204"/>
                <a:ea typeface="+mj-ea"/>
                <a:cs typeface="+mj-cs"/>
              </a:rPr>
              <a:t>New Homes market is growing with </a:t>
            </a:r>
            <a:r>
              <a:rPr kumimoji="0" lang="en-US" sz="2400" b="1" i="0" u="none" strike="noStrike" kern="1200" cap="none" spc="0" normalizeH="0" noProof="0" dirty="0" smtClean="0">
                <a:ln>
                  <a:noFill/>
                </a:ln>
                <a:solidFill>
                  <a:prstClr val="black"/>
                </a:solidFill>
                <a:effectLst/>
                <a:uLnTx/>
                <a:uFillTx/>
                <a:latin typeface="Calibri Light" panose="020F0302020204030204"/>
                <a:ea typeface="+mj-ea"/>
                <a:cs typeface="+mj-cs"/>
              </a:rPr>
              <a:t>CY22 recording highest sales and launches</a:t>
            </a:r>
            <a:r>
              <a:rPr lang="en-US" sz="2400" b="1" dirty="0" smtClean="0">
                <a:solidFill>
                  <a:prstClr val="black"/>
                </a:solidFill>
                <a:latin typeface="Calibri Light" panose="020F0302020204030204"/>
              </a:rPr>
              <a:t> in last 5 years</a:t>
            </a:r>
            <a:r>
              <a:rPr kumimoji="0" lang="en-US" sz="2400" b="1" i="0" u="none" strike="noStrike" kern="1200" cap="none" spc="0" normalizeH="0" baseline="0" noProof="0" dirty="0" smtClean="0">
                <a:ln>
                  <a:noFill/>
                </a:ln>
                <a:solidFill>
                  <a:prstClr val="black"/>
                </a:solidFill>
                <a:effectLst/>
                <a:uLnTx/>
                <a:uFillTx/>
                <a:latin typeface="Calibri Light" panose="020F0302020204030204"/>
                <a:ea typeface="+mj-ea"/>
                <a:cs typeface="+mj-cs"/>
              </a:rPr>
              <a:t>; </a:t>
            </a:r>
            <a:r>
              <a:rPr lang="en-US" sz="2400" b="1" noProof="0" dirty="0" smtClean="0">
                <a:solidFill>
                  <a:prstClr val="black"/>
                </a:solidFill>
                <a:latin typeface="Calibri Light" panose="020F0302020204030204"/>
              </a:rPr>
              <a:t>L</a:t>
            </a:r>
            <a:r>
              <a:rPr kumimoji="0" lang="en-US" sz="2400" b="1" i="0" u="none" strike="noStrike" kern="1200" cap="none" spc="0" normalizeH="0" baseline="0" noProof="0" dirty="0" smtClean="0">
                <a:ln>
                  <a:noFill/>
                </a:ln>
                <a:solidFill>
                  <a:prstClr val="black"/>
                </a:solidFill>
                <a:effectLst/>
                <a:uLnTx/>
                <a:uFillTx/>
                <a:latin typeface="Calibri Light" panose="020F0302020204030204"/>
                <a:ea typeface="+mj-ea"/>
                <a:cs typeface="+mj-cs"/>
              </a:rPr>
              <a:t>owest unsold inventory in last 4 years.</a:t>
            </a:r>
            <a:endParaRPr kumimoji="0" lang="en-US" sz="2400" b="1" i="0" u="none" strike="noStrike" kern="1200" cap="none" spc="0" normalizeH="0" baseline="0" noProof="0" dirty="0">
              <a:ln>
                <a:noFill/>
              </a:ln>
              <a:solidFill>
                <a:srgbClr val="000000"/>
              </a:solidFill>
              <a:effectLst/>
              <a:uLnTx/>
              <a:uFillTx/>
              <a:latin typeface="Calibri Light" panose="020F0302020204030204"/>
              <a:ea typeface="+mj-ea"/>
              <a:cs typeface="+mj-cs"/>
            </a:endParaRPr>
          </a:p>
        </p:txBody>
      </p:sp>
      <p:sp>
        <p:nvSpPr>
          <p:cNvPr id="9" name="TextBox 8"/>
          <p:cNvSpPr txBox="1"/>
          <p:nvPr/>
        </p:nvSpPr>
        <p:spPr>
          <a:xfrm>
            <a:off x="1281052" y="1164231"/>
            <a:ext cx="4178071"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smtClean="0">
                <a:ln>
                  <a:noFill/>
                </a:ln>
                <a:solidFill>
                  <a:srgbClr val="000000">
                    <a:lumMod val="65000"/>
                    <a:lumOff val="35000"/>
                  </a:srgbClr>
                </a:solidFill>
                <a:effectLst/>
                <a:uLnTx/>
                <a:uFillTx/>
                <a:latin typeface="Arial"/>
                <a:ea typeface="+mn-ea"/>
                <a:cs typeface="+mn-cs"/>
              </a:rPr>
              <a:t>Launches and Sales Trend</a:t>
            </a:r>
            <a:endParaRPr kumimoji="0" lang="en-IN" sz="2400" b="0" i="0" u="none" strike="noStrike" kern="1200" cap="none" spc="0" normalizeH="0" baseline="0" noProof="0" dirty="0">
              <a:ln>
                <a:noFill/>
              </a:ln>
              <a:solidFill>
                <a:srgbClr val="000000">
                  <a:lumMod val="65000"/>
                  <a:lumOff val="35000"/>
                </a:srgbClr>
              </a:solidFill>
              <a:effectLst/>
              <a:uLnTx/>
              <a:uFillTx/>
              <a:latin typeface="Arial"/>
              <a:ea typeface="+mn-ea"/>
              <a:cs typeface="+mn-cs"/>
            </a:endParaRPr>
          </a:p>
        </p:txBody>
      </p:sp>
      <p:sp>
        <p:nvSpPr>
          <p:cNvPr id="21" name="TextBox 20"/>
          <p:cNvSpPr txBox="1"/>
          <p:nvPr/>
        </p:nvSpPr>
        <p:spPr>
          <a:xfrm>
            <a:off x="7848766" y="1164231"/>
            <a:ext cx="31496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2400" b="0" i="0" u="none" strike="noStrike" kern="1200" cap="none" spc="0" normalizeH="0" baseline="0" noProof="0" dirty="0" smtClean="0">
                <a:ln>
                  <a:noFill/>
                </a:ln>
                <a:solidFill>
                  <a:srgbClr val="000000">
                    <a:lumMod val="65000"/>
                    <a:lumOff val="35000"/>
                  </a:srgbClr>
                </a:solidFill>
                <a:effectLst/>
                <a:uLnTx/>
                <a:uFillTx/>
                <a:latin typeface="Arial"/>
                <a:ea typeface="+mn-ea"/>
                <a:cs typeface="+mn-cs"/>
              </a:rPr>
              <a:t>Unsold Inventory</a:t>
            </a:r>
            <a:endParaRPr kumimoji="0" lang="en-IN" sz="2400" b="0" i="0" u="none" strike="noStrike" kern="1200" cap="none" spc="0" normalizeH="0" baseline="0" noProof="0" dirty="0">
              <a:ln>
                <a:noFill/>
              </a:ln>
              <a:solidFill>
                <a:srgbClr val="000000">
                  <a:lumMod val="65000"/>
                  <a:lumOff val="35000"/>
                </a:srgbClr>
              </a:solidFill>
              <a:effectLst/>
              <a:uLnTx/>
              <a:uFillTx/>
              <a:latin typeface="Arial"/>
              <a:ea typeface="+mn-ea"/>
              <a:cs typeface="+mn-cs"/>
            </a:endParaRPr>
          </a:p>
        </p:txBody>
      </p:sp>
      <p:sp>
        <p:nvSpPr>
          <p:cNvPr id="22" name="TextBox 21"/>
          <p:cNvSpPr txBox="1"/>
          <p:nvPr/>
        </p:nvSpPr>
        <p:spPr>
          <a:xfrm>
            <a:off x="95577" y="6457291"/>
            <a:ext cx="3534942" cy="2616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smtClean="0">
                <a:ln>
                  <a:noFill/>
                </a:ln>
                <a:solidFill>
                  <a:srgbClr val="000000"/>
                </a:solidFill>
                <a:effectLst/>
                <a:uLnTx/>
                <a:uFillTx/>
                <a:latin typeface="Arial" panose="020B0604020202020204" pitchFamily="34" charset="0"/>
                <a:ea typeface="+mn-ea"/>
                <a:cs typeface="Arial" panose="020B0604020202020204" pitchFamily="34" charset="0"/>
              </a:rPr>
              <a:t>Source: Knight Frank Real estate report , Top 8 Cities</a:t>
            </a:r>
            <a:endPar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aphicFrame>
        <p:nvGraphicFramePr>
          <p:cNvPr id="13" name="Chart 12"/>
          <p:cNvGraphicFramePr>
            <a:graphicFrameLocks/>
          </p:cNvGraphicFramePr>
          <p:nvPr>
            <p:extLst>
              <p:ext uri="{D42A27DB-BD31-4B8C-83A1-F6EECF244321}">
                <p14:modId xmlns:p14="http://schemas.microsoft.com/office/powerpoint/2010/main" val="2305135481"/>
              </p:ext>
            </p:extLst>
          </p:nvPr>
        </p:nvGraphicFramePr>
        <p:xfrm>
          <a:off x="290286" y="2162629"/>
          <a:ext cx="5805714" cy="380743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extLst>
              <p:ext uri="{D42A27DB-BD31-4B8C-83A1-F6EECF244321}">
                <p14:modId xmlns:p14="http://schemas.microsoft.com/office/powerpoint/2010/main" val="3055653483"/>
              </p:ext>
            </p:extLst>
          </p:nvPr>
        </p:nvGraphicFramePr>
        <p:xfrm>
          <a:off x="6096000" y="2042885"/>
          <a:ext cx="5834743" cy="351019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39012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719"/>
            <a:ext cx="11281144" cy="696036"/>
          </a:xfrm>
        </p:spPr>
        <p:txBody>
          <a:bodyPr>
            <a:normAutofit/>
          </a:bodyPr>
          <a:lstStyle/>
          <a:p>
            <a:r>
              <a:rPr lang="en-US" sz="2400" b="1" dirty="0"/>
              <a:t>Housing Affordability continues to be the best in 2.5 decades</a:t>
            </a:r>
          </a:p>
        </p:txBody>
      </p:sp>
      <p:sp>
        <p:nvSpPr>
          <p:cNvPr id="5" name="TextBox 4"/>
          <p:cNvSpPr txBox="1"/>
          <p:nvPr/>
        </p:nvSpPr>
        <p:spPr>
          <a:xfrm>
            <a:off x="75379" y="6539011"/>
            <a:ext cx="518615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Source: HDFC Limited investor presentation, based on their customer data</a:t>
            </a:r>
          </a:p>
        </p:txBody>
      </p:sp>
      <p:grpSp>
        <p:nvGrpSpPr>
          <p:cNvPr id="9" name="Group 8"/>
          <p:cNvGrpSpPr/>
          <p:nvPr/>
        </p:nvGrpSpPr>
        <p:grpSpPr>
          <a:xfrm>
            <a:off x="640080" y="1161288"/>
            <a:ext cx="10113264" cy="4873752"/>
            <a:chOff x="1456898" y="1933998"/>
            <a:chExt cx="8915858" cy="4183998"/>
          </a:xfrm>
        </p:grpSpPr>
        <p:pic>
          <p:nvPicPr>
            <p:cNvPr id="3" name="Picture 2"/>
            <p:cNvPicPr>
              <a:picLocks noChangeAspect="1"/>
            </p:cNvPicPr>
            <p:nvPr/>
          </p:nvPicPr>
          <p:blipFill rotWithShape="1">
            <a:blip r:embed="rId2"/>
            <a:srcRect b="4356"/>
            <a:stretch/>
          </p:blipFill>
          <p:spPr>
            <a:xfrm>
              <a:off x="1456898" y="2340168"/>
              <a:ext cx="8915858" cy="3777828"/>
            </a:xfrm>
            <a:prstGeom prst="rect">
              <a:avLst/>
            </a:prstGeom>
          </p:spPr>
        </p:pic>
        <p:sp>
          <p:nvSpPr>
            <p:cNvPr id="8" name="TextBox 7"/>
            <p:cNvSpPr txBox="1"/>
            <p:nvPr/>
          </p:nvSpPr>
          <p:spPr>
            <a:xfrm>
              <a:off x="2144105" y="1933998"/>
              <a:ext cx="7876303" cy="3170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0070C0"/>
                  </a:solidFill>
                  <a:effectLst/>
                  <a:uLnTx/>
                  <a:uFillTx/>
                  <a:latin typeface="Calibri" panose="020F0502020204030204"/>
                  <a:ea typeface="+mn-ea"/>
                  <a:cs typeface="+mn-cs"/>
                </a:rPr>
                <a:t>Rising incomes &amp; Government </a:t>
              </a:r>
              <a:r>
                <a:rPr kumimoji="0" lang="en-US" sz="1800" b="1" i="0" u="none" strike="noStrike" kern="1200" cap="none" spc="0" normalizeH="0" baseline="0" noProof="0" dirty="0">
                  <a:ln>
                    <a:noFill/>
                  </a:ln>
                  <a:solidFill>
                    <a:srgbClr val="0070C0"/>
                  </a:solidFill>
                  <a:effectLst/>
                  <a:uLnTx/>
                  <a:uFillTx/>
                  <a:latin typeface="Calibri" panose="020F0502020204030204"/>
                  <a:ea typeface="+mn-ea"/>
                  <a:cs typeface="+mn-cs"/>
                </a:rPr>
                <a:t>support towards housing has helped improve affordability</a:t>
              </a:r>
            </a:p>
          </p:txBody>
        </p:sp>
      </p:grpSp>
    </p:spTree>
    <p:extLst>
      <p:ext uri="{BB962C8B-B14F-4D97-AF65-F5344CB8AC3E}">
        <p14:creationId xmlns:p14="http://schemas.microsoft.com/office/powerpoint/2010/main" val="14907138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Chart 20"/>
          <p:cNvGraphicFramePr>
            <a:graphicFrameLocks/>
          </p:cNvGraphicFramePr>
          <p:nvPr>
            <p:extLst/>
          </p:nvPr>
        </p:nvGraphicFramePr>
        <p:xfrm>
          <a:off x="293305" y="1734281"/>
          <a:ext cx="2682762" cy="3755076"/>
        </p:xfrm>
        <a:graphic>
          <a:graphicData uri="http://schemas.openxmlformats.org/drawingml/2006/chart">
            <c:chart xmlns:c="http://schemas.openxmlformats.org/drawingml/2006/chart" xmlns:r="http://schemas.openxmlformats.org/officeDocument/2006/relationships" r:id="rId3"/>
          </a:graphicData>
        </a:graphic>
      </p:graphicFrame>
      <p:sp>
        <p:nvSpPr>
          <p:cNvPr id="12" name="Title 1"/>
          <p:cNvSpPr txBox="1">
            <a:spLocks/>
          </p:cNvSpPr>
          <p:nvPr/>
        </p:nvSpPr>
        <p:spPr>
          <a:xfrm>
            <a:off x="17811" y="-22573"/>
            <a:ext cx="11335133" cy="669845"/>
          </a:xfrm>
          <a:prstGeom prst="rect">
            <a:avLst/>
          </a:prstGeom>
        </p:spPr>
        <p:txBody>
          <a:bodyPr anchor="ct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Light" panose="020F0302020204030204"/>
                <a:ea typeface="+mj-ea"/>
                <a:cs typeface="+mj-cs"/>
              </a:rPr>
              <a:t>New </a:t>
            </a:r>
            <a:r>
              <a:rPr kumimoji="0" lang="en-US" sz="2400" b="1" i="0" u="none" strike="noStrike" kern="1200" cap="none" spc="0" normalizeH="0" baseline="0" noProof="0" dirty="0" smtClean="0">
                <a:ln>
                  <a:noFill/>
                </a:ln>
                <a:solidFill>
                  <a:prstClr val="black"/>
                </a:solidFill>
                <a:effectLst/>
                <a:uLnTx/>
                <a:uFillTx/>
                <a:latin typeface="Calibri Light" panose="020F0302020204030204"/>
                <a:ea typeface="+mj-ea"/>
                <a:cs typeface="+mj-cs"/>
              </a:rPr>
              <a:t>Project </a:t>
            </a:r>
            <a:r>
              <a:rPr kumimoji="0" lang="en-US" sz="2400" b="1" i="0" u="none" strike="noStrike" kern="1200" cap="none" spc="0" normalizeH="0" baseline="0" noProof="0" dirty="0">
                <a:ln>
                  <a:noFill/>
                </a:ln>
                <a:solidFill>
                  <a:prstClr val="black"/>
                </a:solidFill>
                <a:effectLst/>
                <a:uLnTx/>
                <a:uFillTx/>
                <a:latin typeface="Calibri Light" panose="020F0302020204030204"/>
                <a:ea typeface="+mj-ea"/>
                <a:cs typeface="+mj-cs"/>
              </a:rPr>
              <a:t>marketing is a ~3000 </a:t>
            </a:r>
            <a:r>
              <a:rPr kumimoji="0" lang="en-US" sz="2400" b="1" i="0" u="none" strike="noStrike" kern="1200" cap="none" spc="0" normalizeH="0" baseline="0" noProof="0" dirty="0" err="1">
                <a:ln>
                  <a:noFill/>
                </a:ln>
                <a:solidFill>
                  <a:prstClr val="black"/>
                </a:solidFill>
                <a:effectLst/>
                <a:uLnTx/>
                <a:uFillTx/>
                <a:latin typeface="Calibri Light" panose="020F0302020204030204"/>
                <a:ea typeface="+mj-ea"/>
                <a:cs typeface="+mj-cs"/>
              </a:rPr>
              <a:t>cr</a:t>
            </a:r>
            <a:r>
              <a:rPr kumimoji="0" lang="en-US" sz="2400" b="1" i="0" u="none" strike="noStrike" kern="1200" cap="none" spc="0" normalizeH="0" baseline="0" noProof="0" dirty="0">
                <a:ln>
                  <a:noFill/>
                </a:ln>
                <a:solidFill>
                  <a:prstClr val="black"/>
                </a:solidFill>
                <a:effectLst/>
                <a:uLnTx/>
                <a:uFillTx/>
                <a:latin typeface="Calibri Light" panose="020F0302020204030204"/>
                <a:ea typeface="+mj-ea"/>
                <a:cs typeface="+mj-cs"/>
              </a:rPr>
              <a:t> market; digital spends growing faster </a:t>
            </a:r>
            <a:endParaRPr kumimoji="0" lang="en-US" sz="16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cxnSp>
        <p:nvCxnSpPr>
          <p:cNvPr id="17" name="Straight Connector 16"/>
          <p:cNvCxnSpPr/>
          <p:nvPr/>
        </p:nvCxnSpPr>
        <p:spPr>
          <a:xfrm>
            <a:off x="2276061" y="3381375"/>
            <a:ext cx="1540565" cy="1552165"/>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0" name="Straight Connector 19"/>
          <p:cNvCxnSpPr/>
          <p:nvPr/>
        </p:nvCxnSpPr>
        <p:spPr>
          <a:xfrm>
            <a:off x="2276061" y="2475065"/>
            <a:ext cx="1429568" cy="14262"/>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4" name="Down Arrow 33"/>
          <p:cNvSpPr/>
          <p:nvPr/>
        </p:nvSpPr>
        <p:spPr>
          <a:xfrm rot="16200000">
            <a:off x="5771551" y="3130454"/>
            <a:ext cx="915300" cy="914400"/>
          </a:xfrm>
          <a:prstGeom prst="downArrow">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p:cNvSpPr txBox="1"/>
          <p:nvPr/>
        </p:nvSpPr>
        <p:spPr>
          <a:xfrm>
            <a:off x="1103891" y="1254535"/>
            <a:ext cx="377952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New Projects </a:t>
            </a:r>
            <a:r>
              <a:rPr kumimoji="0" lang="en-US" sz="2000" b="1" i="0" u="sng" strike="noStrike" kern="1200" cap="none" spc="0" normalizeH="0" baseline="0" noProof="0" dirty="0" smtClean="0">
                <a:ln>
                  <a:noFill/>
                </a:ln>
                <a:solidFill>
                  <a:prstClr val="black"/>
                </a:solidFill>
                <a:effectLst/>
                <a:uLnTx/>
                <a:uFillTx/>
                <a:latin typeface="Calibri" panose="020F0502020204030204"/>
                <a:ea typeface="+mn-ea"/>
                <a:cs typeface="+mn-cs"/>
              </a:rPr>
              <a:t>marketing (</a:t>
            </a:r>
            <a:r>
              <a:rPr kumimoji="0" lang="en-US" sz="2000" b="1" i="0" u="sng" strike="noStrike" kern="1200" cap="none" spc="0" normalizeH="0" baseline="0" noProof="0" dirty="0">
                <a:ln>
                  <a:noFill/>
                </a:ln>
                <a:solidFill>
                  <a:prstClr val="black"/>
                </a:solidFill>
                <a:effectLst/>
                <a:uLnTx/>
                <a:uFillTx/>
                <a:latin typeface="Calibri" panose="020F0502020204030204"/>
                <a:ea typeface="+mn-ea"/>
                <a:cs typeface="+mn-cs"/>
              </a:rPr>
              <a:t>FY23)</a:t>
            </a:r>
          </a:p>
        </p:txBody>
      </p:sp>
      <p:sp>
        <p:nvSpPr>
          <p:cNvPr id="5" name="TextBox 4"/>
          <p:cNvSpPr txBox="1"/>
          <p:nvPr/>
        </p:nvSpPr>
        <p:spPr>
          <a:xfrm>
            <a:off x="52979" y="6172379"/>
            <a:ext cx="11173946" cy="430887"/>
          </a:xfrm>
          <a:prstGeom prst="rect">
            <a:avLst/>
          </a:prstGeom>
          <a:noFill/>
        </p:spPr>
        <p:txBody>
          <a:bodyPr wrap="square" rtlCol="0">
            <a:spAutoFit/>
          </a:bodyPr>
          <a:lstStyle/>
          <a:p>
            <a:pPr lvl="0">
              <a:defRPr/>
            </a:pP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Note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100" b="0" i="0" u="none" strike="noStrike" kern="1200" cap="none" spc="0" normalizeH="0" baseline="0" noProof="0" dirty="0" smtClean="0">
                <a:ln>
                  <a:noFill/>
                </a:ln>
                <a:solidFill>
                  <a:prstClr val="black"/>
                </a:solidFill>
                <a:effectLst/>
                <a:uLnTx/>
                <a:uFillTx/>
                <a:latin typeface="Calibri" panose="020F0502020204030204"/>
                <a:ea typeface="+mn-ea"/>
                <a:cs typeface="+mn-cs"/>
              </a:rPr>
              <a:t>Extrapolated </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basis FY23 till Dec &amp; Q4FY23 estimates. Portals spend on google/Fb which is ~160-170cr excluded. </a:t>
            </a:r>
            <a:r>
              <a:rPr kumimoji="0" lang="en-US" sz="1100" b="1" i="0" u="none" strike="noStrike" kern="1200" cap="none" spc="0" normalizeH="0" baseline="0" noProof="0" dirty="0" smtClean="0">
                <a:ln>
                  <a:noFill/>
                </a:ln>
                <a:solidFill>
                  <a:prstClr val="black"/>
                </a:solidFill>
                <a:effectLst/>
                <a:uLnTx/>
                <a:uFillTx/>
                <a:latin typeface="Calibri" panose="020F0502020204030204"/>
                <a:ea typeface="+mn-ea"/>
                <a:cs typeface="+mn-cs"/>
              </a:rPr>
              <a:t>Source</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MCA filings, competitive interviews, mass media spend (TV, Print, Radio, OOH) tracker from </a:t>
            </a:r>
            <a:r>
              <a:rPr kumimoji="0" lang="en-US" sz="1100" b="0" i="0" u="none" strike="noStrike" kern="1200" cap="none" spc="0" normalizeH="0" baseline="0" noProof="0" dirty="0" smtClean="0">
                <a:ln>
                  <a:noFill/>
                </a:ln>
                <a:solidFill>
                  <a:prstClr val="black"/>
                </a:solidFill>
                <a:effectLst/>
                <a:uLnTx/>
                <a:uFillTx/>
                <a:latin typeface="Calibri" panose="020F0502020204030204"/>
                <a:ea typeface="+mn-ea"/>
                <a:cs typeface="+mn-cs"/>
              </a:rPr>
              <a:t>agencies (</a:t>
            </a:r>
            <a:r>
              <a:rPr kumimoji="0" lang="en-US" sz="1100" b="0" i="0" u="none" strike="noStrike" kern="1200" cap="none" spc="0" normalizeH="0" baseline="0" noProof="0" dirty="0" err="1">
                <a:ln>
                  <a:noFill/>
                </a:ln>
                <a:solidFill>
                  <a:prstClr val="black"/>
                </a:solidFill>
                <a:effectLst/>
                <a:uLnTx/>
                <a:uFillTx/>
                <a:latin typeface="Calibri" panose="020F0502020204030204"/>
                <a:ea typeface="+mn-ea"/>
                <a:cs typeface="+mn-cs"/>
              </a:rPr>
              <a:t>Adex</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secondary research</a:t>
            </a:r>
          </a:p>
        </p:txBody>
      </p:sp>
      <p:graphicFrame>
        <p:nvGraphicFramePr>
          <p:cNvPr id="23" name="Chart 22"/>
          <p:cNvGraphicFramePr>
            <a:graphicFrameLocks/>
          </p:cNvGraphicFramePr>
          <p:nvPr/>
        </p:nvGraphicFramePr>
        <p:xfrm>
          <a:off x="2955476" y="1756165"/>
          <a:ext cx="2731956" cy="3780238"/>
        </p:xfrm>
        <a:graphic>
          <a:graphicData uri="http://schemas.openxmlformats.org/drawingml/2006/chart">
            <c:chart xmlns:c="http://schemas.openxmlformats.org/drawingml/2006/chart" xmlns:r="http://schemas.openxmlformats.org/officeDocument/2006/relationships" r:id="rId4"/>
          </a:graphicData>
        </a:graphic>
      </p:graphicFrame>
      <p:sp>
        <p:nvSpPr>
          <p:cNvPr id="4" name="Rounded Rectangle 3"/>
          <p:cNvSpPr/>
          <p:nvPr/>
        </p:nvSpPr>
        <p:spPr>
          <a:xfrm>
            <a:off x="7176135" y="1552845"/>
            <a:ext cx="4544148" cy="34909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prstClr val="white"/>
                </a:solidFill>
                <a:effectLst/>
                <a:uLnTx/>
                <a:uFillTx/>
                <a:latin typeface="Calibri" panose="020F0502020204030204"/>
                <a:ea typeface="+mn-ea"/>
                <a:cs typeface="+mn-cs"/>
              </a:rPr>
              <a:t>D</a:t>
            </a:r>
            <a:r>
              <a:rPr kumimoji="0" lang="en-US" b="1" i="0" u="none" strike="noStrike" kern="1200" cap="none" spc="0" normalizeH="0" baseline="0" noProof="0" dirty="0" err="1">
                <a:ln>
                  <a:noFill/>
                </a:ln>
                <a:solidFill>
                  <a:prstClr val="white"/>
                </a:solidFill>
                <a:effectLst/>
                <a:uLnTx/>
                <a:uFillTx/>
                <a:latin typeface="Calibri" panose="020F0502020204030204"/>
                <a:ea typeface="+mn-ea"/>
                <a:cs typeface="+mn-cs"/>
              </a:rPr>
              <a:t>igital</a:t>
            </a:r>
            <a:r>
              <a:rPr kumimoji="0" lang="en-US" b="1" i="0" u="none" strike="noStrike" kern="1200" cap="none" spc="0" normalizeH="0" baseline="0" noProof="0" dirty="0">
                <a:ln>
                  <a:noFill/>
                </a:ln>
                <a:solidFill>
                  <a:prstClr val="white"/>
                </a:solidFill>
                <a:effectLst/>
                <a:uLnTx/>
                <a:uFillTx/>
                <a:latin typeface="Calibri" panose="020F0502020204030204"/>
                <a:ea typeface="+mn-ea"/>
                <a:cs typeface="+mn-cs"/>
              </a:rPr>
              <a:t> share of spends @42%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prstClr val="white"/>
                </a:solidFill>
                <a:effectLst/>
                <a:uLnTx/>
                <a:uFillTx/>
                <a:latin typeface="Calibri" panose="020F0502020204030204"/>
                <a:ea typeface="+mn-ea"/>
                <a:cs typeface="+mn-cs"/>
              </a:rPr>
              <a:t>Google/FB  biggest competitors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prstClr val="white"/>
                </a:solidFill>
                <a:effectLst/>
                <a:uLnTx/>
                <a:uFillTx/>
                <a:latin typeface="Calibri" panose="020F0502020204030204"/>
                <a:ea typeface="+mn-ea"/>
                <a:cs typeface="+mn-cs"/>
              </a:rPr>
              <a:t>99acres </a:t>
            </a:r>
            <a:r>
              <a:rPr kumimoji="0" lang="en-US" b="1" i="0" u="none" strike="noStrike" kern="1200" cap="none" spc="0" normalizeH="0" baseline="0" noProof="0" dirty="0" smtClean="0">
                <a:ln>
                  <a:noFill/>
                </a:ln>
                <a:solidFill>
                  <a:prstClr val="white"/>
                </a:solidFill>
                <a:effectLst/>
                <a:uLnTx/>
                <a:uFillTx/>
                <a:latin typeface="Calibri" panose="020F0502020204030204"/>
                <a:ea typeface="+mn-ea"/>
                <a:cs typeface="+mn-cs"/>
              </a:rPr>
              <a:t>share of </a:t>
            </a:r>
            <a:r>
              <a:rPr kumimoji="0" lang="en-US" b="1" i="0" u="none" strike="noStrike" kern="1200" cap="none" spc="0" normalizeH="0" baseline="0" noProof="0" dirty="0">
                <a:ln>
                  <a:noFill/>
                </a:ln>
                <a:solidFill>
                  <a:prstClr val="white"/>
                </a:solidFill>
                <a:effectLst/>
                <a:uLnTx/>
                <a:uFillTx/>
                <a:latin typeface="Calibri" panose="020F0502020204030204"/>
                <a:ea typeface="+mn-ea"/>
                <a:cs typeface="+mn-cs"/>
              </a:rPr>
              <a:t>Digital </a:t>
            </a:r>
            <a:r>
              <a:rPr kumimoji="0" lang="en-US" b="1" i="0" u="none" strike="noStrike" kern="1200" cap="none" spc="0" normalizeH="0" baseline="0" noProof="0" dirty="0" smtClean="0">
                <a:ln>
                  <a:noFill/>
                </a:ln>
                <a:solidFill>
                  <a:prstClr val="white"/>
                </a:solidFill>
                <a:effectLst/>
                <a:uLnTx/>
                <a:uFillTx/>
                <a:latin typeface="Calibri" panose="020F0502020204030204"/>
                <a:ea typeface="+mn-ea"/>
                <a:cs typeface="+mn-cs"/>
              </a:rPr>
              <a:t>spends</a:t>
            </a:r>
            <a:r>
              <a:rPr kumimoji="0" lang="en-US" b="1" i="0" u="none" strike="noStrike" kern="1200" cap="none" spc="0" normalizeH="0" noProof="0" dirty="0" smtClean="0">
                <a:ln>
                  <a:noFill/>
                </a:ln>
                <a:solidFill>
                  <a:prstClr val="white"/>
                </a:solidFill>
                <a:effectLst/>
                <a:uLnTx/>
                <a:uFillTx/>
                <a:latin typeface="Calibri" panose="020F0502020204030204"/>
                <a:ea typeface="+mn-ea"/>
                <a:cs typeface="+mn-cs"/>
              </a:rPr>
              <a:t> </a:t>
            </a:r>
            <a:r>
              <a:rPr kumimoji="0" lang="en-US" b="1" i="0" u="none" strike="noStrike" kern="1200" cap="none" spc="0" normalizeH="0" baseline="0" noProof="0" dirty="0" smtClean="0">
                <a:ln>
                  <a:noFill/>
                </a:ln>
                <a:solidFill>
                  <a:prstClr val="white"/>
                </a:solidFill>
                <a:effectLst/>
                <a:uLnTx/>
                <a:uFillTx/>
                <a:latin typeface="Calibri" panose="020F0502020204030204"/>
                <a:ea typeface="+mn-ea"/>
                <a:cs typeface="+mn-cs"/>
              </a:rPr>
              <a:t>@ </a:t>
            </a:r>
            <a:r>
              <a:rPr kumimoji="0" lang="en-US" b="1" i="0" u="none" strike="noStrike" kern="1200" cap="none" spc="0" normalizeH="0" baseline="0" noProof="0" dirty="0">
                <a:ln>
                  <a:noFill/>
                </a:ln>
                <a:solidFill>
                  <a:prstClr val="white"/>
                </a:solidFill>
                <a:effectLst/>
                <a:uLnTx/>
                <a:uFillTx/>
                <a:latin typeface="Calibri" panose="020F0502020204030204"/>
                <a:ea typeface="+mn-ea"/>
                <a:cs typeface="+mn-cs"/>
              </a:rPr>
              <a:t>14%</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b="1" i="0" u="none" strike="noStrike" kern="1200" cap="none" spc="0" normalizeH="0" baseline="0" noProof="0" dirty="0">
                <a:ln>
                  <a:noFill/>
                </a:ln>
                <a:solidFill>
                  <a:prstClr val="white"/>
                </a:solidFill>
                <a:effectLst/>
                <a:uLnTx/>
                <a:uFillTx/>
                <a:latin typeface="Calibri" panose="020F0502020204030204"/>
                <a:ea typeface="+mn-ea"/>
                <a:cs typeface="+mn-cs"/>
              </a:rPr>
              <a:t>Large headroom to </a:t>
            </a:r>
            <a:r>
              <a:rPr kumimoji="0" lang="en-US" b="1" i="0" u="none" strike="noStrike" kern="1200" cap="none" spc="0" normalizeH="0" baseline="0" noProof="0" dirty="0" smtClean="0">
                <a:ln>
                  <a:noFill/>
                </a:ln>
                <a:solidFill>
                  <a:prstClr val="white"/>
                </a:solidFill>
                <a:effectLst/>
                <a:uLnTx/>
                <a:uFillTx/>
                <a:latin typeface="Calibri" panose="020F0502020204030204"/>
                <a:ea typeface="+mn-ea"/>
                <a:cs typeface="+mn-cs"/>
              </a:rPr>
              <a:t>grow, specially during</a:t>
            </a:r>
            <a:r>
              <a:rPr kumimoji="0" lang="en-US" b="1" i="0" u="none" strike="noStrike" kern="1200" cap="none" spc="0" normalizeH="0" noProof="0" dirty="0" smtClean="0">
                <a:ln>
                  <a:noFill/>
                </a:ln>
                <a:solidFill>
                  <a:prstClr val="white"/>
                </a:solidFill>
                <a:effectLst/>
                <a:uLnTx/>
                <a:uFillTx/>
                <a:latin typeface="Calibri" panose="020F0502020204030204"/>
                <a:ea typeface="+mn-ea"/>
                <a:cs typeface="+mn-cs"/>
              </a:rPr>
              <a:t> new launches</a:t>
            </a:r>
            <a:endParaRPr kumimoji="0" lang="en-US"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62029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99586"/>
            <a:ext cx="2845523" cy="523220"/>
          </a:xfrm>
          <a:prstGeom prst="rect">
            <a:avLst/>
          </a:prstGeom>
        </p:spPr>
        <p:txBody>
          <a:bodyPr wrap="none">
            <a:spAutoFit/>
          </a:bodyPr>
          <a:lstStyle/>
          <a:p>
            <a:r>
              <a:rPr lang="en-US" sz="2800" b="1" dirty="0">
                <a:latin typeface="Calibri Light" panose="020F0302020204030204" pitchFamily="34" charset="0"/>
                <a:cs typeface="Calibri Light" panose="020F0302020204030204" pitchFamily="34" charset="0"/>
              </a:rPr>
              <a:t>Financial Overview</a:t>
            </a:r>
            <a:endParaRPr lang="en-IN" sz="2800" b="1" dirty="0">
              <a:latin typeface="Calibri Light" panose="020F0302020204030204" pitchFamily="34" charset="0"/>
              <a:cs typeface="Calibri Light" panose="020F0302020204030204" pitchFamily="34" charset="0"/>
            </a:endParaRPr>
          </a:p>
        </p:txBody>
      </p:sp>
      <p:pic>
        <p:nvPicPr>
          <p:cNvPr id="2" name="Picture 1"/>
          <p:cNvPicPr>
            <a:picLocks noChangeAspect="1"/>
          </p:cNvPicPr>
          <p:nvPr/>
        </p:nvPicPr>
        <p:blipFill>
          <a:blip r:embed="rId3"/>
          <a:stretch>
            <a:fillRect/>
          </a:stretch>
        </p:blipFill>
        <p:spPr>
          <a:xfrm>
            <a:off x="1583827" y="910375"/>
            <a:ext cx="9296505" cy="5441609"/>
          </a:xfrm>
          <a:prstGeom prst="rect">
            <a:avLst/>
          </a:prstGeom>
        </p:spPr>
      </p:pic>
      <p:sp>
        <p:nvSpPr>
          <p:cNvPr id="9" name="TextBox 8"/>
          <p:cNvSpPr txBox="1"/>
          <p:nvPr/>
        </p:nvSpPr>
        <p:spPr>
          <a:xfrm rot="20353162">
            <a:off x="3187233" y="2038535"/>
            <a:ext cx="4659259" cy="400110"/>
          </a:xfrm>
          <a:prstGeom prst="rect">
            <a:avLst/>
          </a:prstGeom>
          <a:noFill/>
        </p:spPr>
        <p:txBody>
          <a:bodyPr wrap="square" rtlCol="0">
            <a:spAutoFit/>
          </a:bodyPr>
          <a:lstStyle/>
          <a:p>
            <a:r>
              <a:rPr lang="en-US" sz="2000" b="1" dirty="0" smtClean="0"/>
              <a:t>Billing Growth :18% CAGR in last 10 years</a:t>
            </a:r>
            <a:endParaRPr lang="en-US" sz="2000" b="1" dirty="0"/>
          </a:p>
        </p:txBody>
      </p:sp>
      <p:cxnSp>
        <p:nvCxnSpPr>
          <p:cNvPr id="8" name="Straight Arrow Connector 7"/>
          <p:cNvCxnSpPr/>
          <p:nvPr/>
        </p:nvCxnSpPr>
        <p:spPr>
          <a:xfrm flipV="1">
            <a:off x="2578813" y="1243173"/>
            <a:ext cx="6832315" cy="257881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93161" y="6415048"/>
            <a:ext cx="11242668" cy="369332"/>
          </a:xfrm>
          <a:prstGeom prst="rect">
            <a:avLst/>
          </a:prstGeom>
          <a:noFill/>
        </p:spPr>
        <p:txBody>
          <a:bodyPr wrap="square" rtlCol="0">
            <a:spAutoFit/>
          </a:bodyPr>
          <a:lstStyle/>
          <a:p>
            <a:r>
              <a:rPr lang="en-US" b="1" i="1" u="sng" dirty="0" smtClean="0"/>
              <a:t>Billing and Revenue for FY23 projected basis extrapolation of average billing and revenues for the first 9 months</a:t>
            </a:r>
            <a:r>
              <a:rPr lang="en-US" dirty="0" smtClean="0"/>
              <a:t> </a:t>
            </a:r>
            <a:endParaRPr lang="en-US" dirty="0"/>
          </a:p>
        </p:txBody>
      </p:sp>
    </p:spTree>
    <p:extLst>
      <p:ext uri="{BB962C8B-B14F-4D97-AF65-F5344CB8AC3E}">
        <p14:creationId xmlns:p14="http://schemas.microsoft.com/office/powerpoint/2010/main" val="34425932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605" y="2502150"/>
            <a:ext cx="10515600" cy="1325563"/>
          </a:xfrm>
        </p:spPr>
        <p:txBody>
          <a:bodyPr/>
          <a:lstStyle/>
          <a:p>
            <a:r>
              <a:rPr lang="en-US" dirty="0" smtClean="0"/>
              <a:t>Financial Investments</a:t>
            </a:r>
            <a:endParaRPr lang="en-US" dirty="0"/>
          </a:p>
        </p:txBody>
      </p:sp>
    </p:spTree>
    <p:extLst>
      <p:ext uri="{BB962C8B-B14F-4D97-AF65-F5344CB8AC3E}">
        <p14:creationId xmlns:p14="http://schemas.microsoft.com/office/powerpoint/2010/main" val="219275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6D75686-3307-4826-A018-FD0D6169A9DA}"/>
              </a:ext>
            </a:extLst>
          </p:cNvPr>
          <p:cNvSpPr txBox="1">
            <a:spLocks/>
          </p:cNvSpPr>
          <p:nvPr/>
        </p:nvSpPr>
        <p:spPr>
          <a:xfrm>
            <a:off x="161334" y="228"/>
            <a:ext cx="10515600" cy="510605"/>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US" sz="2800" b="1" dirty="0" smtClean="0">
                <a:latin typeface="Calibri Light" panose="020F0302020204030204" pitchFamily="34" charset="0"/>
                <a:cs typeface="Calibri Light" panose="020F0302020204030204" pitchFamily="34" charset="0"/>
              </a:rPr>
              <a:t>Info Edge Businesses</a:t>
            </a:r>
            <a:endParaRPr lang="en-IN" sz="2800" b="1" dirty="0">
              <a:latin typeface="Calibri Light" panose="020F0302020204030204" pitchFamily="34" charset="0"/>
              <a:cs typeface="Calibri Light" panose="020F0302020204030204" pitchFamily="34" charset="0"/>
            </a:endParaRPr>
          </a:p>
        </p:txBody>
      </p:sp>
      <p:pic>
        <p:nvPicPr>
          <p:cNvPr id="5" name="Picture 2" descr="E:\Valuedge\InfoEdge\LOGOS\Naukri.PNG"/>
          <p:cNvPicPr>
            <a:picLocks noChangeAspect="1" noChangeArrowheads="1"/>
          </p:cNvPicPr>
          <p:nvPr/>
        </p:nvPicPr>
        <p:blipFill>
          <a:blip r:embed="rId3"/>
          <a:srcRect/>
          <a:stretch>
            <a:fillRect/>
          </a:stretch>
        </p:blipFill>
        <p:spPr bwMode="auto">
          <a:xfrm>
            <a:off x="2334844" y="1516296"/>
            <a:ext cx="2380992" cy="573427"/>
          </a:xfrm>
          <a:prstGeom prst="rect">
            <a:avLst/>
          </a:prstGeom>
          <a:noFill/>
          <a:ln w="9525">
            <a:noFill/>
            <a:miter lim="800000"/>
            <a:headEnd/>
            <a:tailEnd/>
          </a:ln>
        </p:spPr>
      </p:pic>
      <p:pic>
        <p:nvPicPr>
          <p:cNvPr id="6" name="Picture 5"/>
          <p:cNvPicPr>
            <a:picLocks noChangeAspect="1"/>
          </p:cNvPicPr>
          <p:nvPr/>
        </p:nvPicPr>
        <p:blipFill>
          <a:blip r:embed="rId4"/>
          <a:stretch>
            <a:fillRect/>
          </a:stretch>
        </p:blipFill>
        <p:spPr>
          <a:xfrm>
            <a:off x="4972726" y="1501743"/>
            <a:ext cx="2054795" cy="534925"/>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688679" y="1570465"/>
            <a:ext cx="2235395" cy="541118"/>
          </a:xfrm>
          <a:prstGeom prst="rect">
            <a:avLst/>
          </a:prstGeom>
        </p:spPr>
      </p:pic>
      <p:pic>
        <p:nvPicPr>
          <p:cNvPr id="8" name="Picture 7"/>
          <p:cNvPicPr>
            <a:picLocks noChangeAspect="1"/>
          </p:cNvPicPr>
          <p:nvPr/>
        </p:nvPicPr>
        <p:blipFill>
          <a:blip r:embed="rId6"/>
          <a:stretch>
            <a:fillRect/>
          </a:stretch>
        </p:blipFill>
        <p:spPr>
          <a:xfrm>
            <a:off x="7598367" y="1502520"/>
            <a:ext cx="1816190" cy="700193"/>
          </a:xfrm>
          <a:prstGeom prst="rect">
            <a:avLst/>
          </a:prstGeom>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13590" y="3572256"/>
            <a:ext cx="1329348" cy="1329348"/>
          </a:xfrm>
          <a:prstGeom prst="rect">
            <a:avLst/>
          </a:prstGeom>
        </p:spPr>
      </p:pic>
      <p:sp>
        <p:nvSpPr>
          <p:cNvPr id="10" name="object 13"/>
          <p:cNvSpPr/>
          <p:nvPr/>
        </p:nvSpPr>
        <p:spPr>
          <a:xfrm>
            <a:off x="7502895" y="2722227"/>
            <a:ext cx="1798426" cy="1113327"/>
          </a:xfrm>
          <a:prstGeom prst="rect">
            <a:avLst/>
          </a:prstGeom>
          <a:blipFill>
            <a:blip r:embed="rId8" cstate="print"/>
            <a:stretch>
              <a:fillRect/>
            </a:stretch>
          </a:blipFill>
        </p:spPr>
        <p:txBody>
          <a:bodyPr wrap="square" lIns="0" tIns="0" rIns="0" bIns="0" rtlCol="0"/>
          <a:lstStyle/>
          <a:p>
            <a:pPr defTabSz="736385"/>
            <a:endParaRPr sz="1450">
              <a:solidFill>
                <a:prstClr val="black"/>
              </a:solidFill>
              <a:latin typeface="Calibri"/>
            </a:endParaRPr>
          </a:p>
        </p:txBody>
      </p:sp>
      <p:pic>
        <p:nvPicPr>
          <p:cNvPr id="11" name="Picture 10"/>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03741" y="2827793"/>
            <a:ext cx="2003918" cy="668598"/>
          </a:xfrm>
          <a:prstGeom prst="rect">
            <a:avLst/>
          </a:prstGeom>
        </p:spPr>
      </p:pic>
      <p:pic>
        <p:nvPicPr>
          <p:cNvPr id="12" name="Picture 11"/>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572098" y="3907047"/>
            <a:ext cx="2551151" cy="482543"/>
          </a:xfrm>
          <a:prstGeom prst="rect">
            <a:avLst/>
          </a:prstGeom>
        </p:spPr>
      </p:pic>
      <p:pic>
        <p:nvPicPr>
          <p:cNvPr id="13" name="Picture 1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22749" y="2964044"/>
            <a:ext cx="1793087" cy="398465"/>
          </a:xfrm>
          <a:prstGeom prst="rect">
            <a:avLst/>
          </a:prstGeom>
        </p:spPr>
      </p:pic>
      <p:graphicFrame>
        <p:nvGraphicFramePr>
          <p:cNvPr id="15" name="Object 14"/>
          <p:cNvGraphicFramePr>
            <a:graphicFrameLocks noChangeAspect="1"/>
          </p:cNvGraphicFramePr>
          <p:nvPr>
            <p:extLst>
              <p:ext uri="{D42A27DB-BD31-4B8C-83A1-F6EECF244321}">
                <p14:modId xmlns:p14="http://schemas.microsoft.com/office/powerpoint/2010/main" val="2407850737"/>
              </p:ext>
            </p:extLst>
          </p:nvPr>
        </p:nvGraphicFramePr>
        <p:xfrm>
          <a:off x="7502895" y="3759333"/>
          <a:ext cx="1837534" cy="777969"/>
        </p:xfrm>
        <a:graphic>
          <a:graphicData uri="http://schemas.openxmlformats.org/presentationml/2006/ole">
            <mc:AlternateContent xmlns:mc="http://schemas.openxmlformats.org/markup-compatibility/2006">
              <mc:Choice xmlns:v="urn:schemas-microsoft-com:vml" Requires="v">
                <p:oleObj spid="_x0000_s2193" name="Bitmap Image" r:id="rId12" imgW="3666960" imgH="1552680" progId="PBrush">
                  <p:embed/>
                </p:oleObj>
              </mc:Choice>
              <mc:Fallback>
                <p:oleObj name="Bitmap Image" r:id="rId12" imgW="3666960" imgH="1552680" progId="PBrush">
                  <p:embed/>
                  <p:pic>
                    <p:nvPicPr>
                      <p:cNvPr id="9" name="Object 8"/>
                      <p:cNvPicPr/>
                      <p:nvPr/>
                    </p:nvPicPr>
                    <p:blipFill>
                      <a:blip r:embed="rId13"/>
                      <a:stretch>
                        <a:fillRect/>
                      </a:stretch>
                    </p:blipFill>
                    <p:spPr>
                      <a:xfrm>
                        <a:off x="7502895" y="3759333"/>
                        <a:ext cx="1837534" cy="777969"/>
                      </a:xfrm>
                      <a:prstGeom prst="rect">
                        <a:avLst/>
                      </a:prstGeom>
                    </p:spPr>
                  </p:pic>
                </p:oleObj>
              </mc:Fallback>
            </mc:AlternateContent>
          </a:graphicData>
        </a:graphic>
      </p:graphicFrame>
      <p:pic>
        <p:nvPicPr>
          <p:cNvPr id="16" name="Picture 15"/>
          <p:cNvPicPr>
            <a:picLocks noChangeAspect="1"/>
          </p:cNvPicPr>
          <p:nvPr/>
        </p:nvPicPr>
        <p:blipFill>
          <a:blip r:embed="rId14"/>
          <a:stretch>
            <a:fillRect/>
          </a:stretch>
        </p:blipFill>
        <p:spPr>
          <a:xfrm>
            <a:off x="9879993" y="2895489"/>
            <a:ext cx="1516314" cy="550661"/>
          </a:xfrm>
          <a:prstGeom prst="rect">
            <a:avLst/>
          </a:prstGeom>
        </p:spPr>
      </p:pic>
      <p:pic>
        <p:nvPicPr>
          <p:cNvPr id="17" name="Picture 16"/>
          <p:cNvPicPr>
            <a:picLocks noChangeAspect="1"/>
          </p:cNvPicPr>
          <p:nvPr/>
        </p:nvPicPr>
        <p:blipFill>
          <a:blip r:embed="rId15"/>
          <a:stretch>
            <a:fillRect/>
          </a:stretch>
        </p:blipFill>
        <p:spPr>
          <a:xfrm>
            <a:off x="8818521" y="5146286"/>
            <a:ext cx="3464401" cy="1119942"/>
          </a:xfrm>
          <a:prstGeom prst="rect">
            <a:avLst/>
          </a:prstGeom>
        </p:spPr>
      </p:pic>
      <p:pic>
        <p:nvPicPr>
          <p:cNvPr id="18" name="Picture 17"/>
          <p:cNvPicPr>
            <a:picLocks noChangeAspect="1"/>
          </p:cNvPicPr>
          <p:nvPr/>
        </p:nvPicPr>
        <p:blipFill rotWithShape="1">
          <a:blip r:embed="rId16"/>
          <a:srcRect t="29688" b="30729"/>
          <a:stretch/>
        </p:blipFill>
        <p:spPr>
          <a:xfrm>
            <a:off x="2781367" y="5325257"/>
            <a:ext cx="2132611" cy="762000"/>
          </a:xfrm>
          <a:prstGeom prst="rect">
            <a:avLst/>
          </a:prstGeom>
        </p:spPr>
      </p:pic>
      <p:pic>
        <p:nvPicPr>
          <p:cNvPr id="19" name="Picture 2"/>
          <p:cNvPicPr>
            <a:picLocks noChangeAspect="1" noChangeArrowheads="1"/>
          </p:cNvPicPr>
          <p:nvPr/>
        </p:nvPicPr>
        <p:blipFill>
          <a:blip r:embed="rId17"/>
          <a:srcRect/>
          <a:stretch>
            <a:fillRect/>
          </a:stretch>
        </p:blipFill>
        <p:spPr bwMode="auto">
          <a:xfrm>
            <a:off x="5743884" y="5191876"/>
            <a:ext cx="3081054" cy="942153"/>
          </a:xfrm>
          <a:prstGeom prst="rect">
            <a:avLst/>
          </a:prstGeom>
          <a:noFill/>
          <a:ln w="9525">
            <a:noFill/>
            <a:miter lim="800000"/>
            <a:headEnd/>
            <a:tailEnd/>
          </a:ln>
          <a:effectLst/>
        </p:spPr>
      </p:pic>
      <p:cxnSp>
        <p:nvCxnSpPr>
          <p:cNvPr id="21" name="Straight Connector 20"/>
          <p:cNvCxnSpPr/>
          <p:nvPr/>
        </p:nvCxnSpPr>
        <p:spPr>
          <a:xfrm flipV="1">
            <a:off x="312877" y="2498065"/>
            <a:ext cx="11611197" cy="26758"/>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312877" y="4909479"/>
            <a:ext cx="11611197" cy="26758"/>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61333" y="1379485"/>
            <a:ext cx="2098981" cy="707886"/>
          </a:xfrm>
          <a:prstGeom prst="rect">
            <a:avLst/>
          </a:prstGeom>
          <a:noFill/>
        </p:spPr>
        <p:txBody>
          <a:bodyPr wrap="square" rtlCol="0">
            <a:spAutoFit/>
          </a:bodyPr>
          <a:lstStyle/>
          <a:p>
            <a:r>
              <a:rPr lang="en-US" sz="2000" b="1" i="1" dirty="0" smtClean="0"/>
              <a:t>Core Operating Businesses.</a:t>
            </a:r>
            <a:endParaRPr lang="en-US" sz="2000" b="1" i="1" dirty="0"/>
          </a:p>
        </p:txBody>
      </p:sp>
      <p:sp>
        <p:nvSpPr>
          <p:cNvPr id="25" name="TextBox 24"/>
          <p:cNvSpPr txBox="1"/>
          <p:nvPr/>
        </p:nvSpPr>
        <p:spPr>
          <a:xfrm>
            <a:off x="235863" y="3303113"/>
            <a:ext cx="2098981" cy="1015663"/>
          </a:xfrm>
          <a:prstGeom prst="rect">
            <a:avLst/>
          </a:prstGeom>
          <a:noFill/>
        </p:spPr>
        <p:txBody>
          <a:bodyPr wrap="square" rtlCol="0">
            <a:spAutoFit/>
          </a:bodyPr>
          <a:lstStyle/>
          <a:p>
            <a:r>
              <a:rPr lang="en-US" sz="2000" b="1" i="1" dirty="0" smtClean="0"/>
              <a:t>Acquisitions and Strategic Investments</a:t>
            </a:r>
            <a:endParaRPr lang="en-US" sz="2000" b="1" i="1" dirty="0"/>
          </a:p>
        </p:txBody>
      </p:sp>
      <p:sp>
        <p:nvSpPr>
          <p:cNvPr id="26" name="TextBox 25"/>
          <p:cNvSpPr txBox="1"/>
          <p:nvPr/>
        </p:nvSpPr>
        <p:spPr>
          <a:xfrm>
            <a:off x="312877" y="5376143"/>
            <a:ext cx="2098981" cy="707886"/>
          </a:xfrm>
          <a:prstGeom prst="rect">
            <a:avLst/>
          </a:prstGeom>
          <a:noFill/>
        </p:spPr>
        <p:txBody>
          <a:bodyPr wrap="square" rtlCol="0">
            <a:spAutoFit/>
          </a:bodyPr>
          <a:lstStyle/>
          <a:p>
            <a:r>
              <a:rPr lang="en-US" sz="2000" b="1" i="1" dirty="0" smtClean="0"/>
              <a:t>Financial Investments</a:t>
            </a:r>
            <a:endParaRPr lang="en-US" sz="2000" b="1" i="1" dirty="0"/>
          </a:p>
        </p:txBody>
      </p:sp>
    </p:spTree>
    <p:extLst>
      <p:ext uri="{BB962C8B-B14F-4D97-AF65-F5344CB8AC3E}">
        <p14:creationId xmlns:p14="http://schemas.microsoft.com/office/powerpoint/2010/main" val="33873140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p:cNvPicPr>
            <a:picLocks noChangeAspect="1"/>
          </p:cNvPicPr>
          <p:nvPr/>
        </p:nvPicPr>
        <p:blipFill>
          <a:blip r:embed="rId2"/>
          <a:stretch>
            <a:fillRect/>
          </a:stretch>
        </p:blipFill>
        <p:spPr>
          <a:xfrm>
            <a:off x="7565448" y="3372067"/>
            <a:ext cx="1516776" cy="1516776"/>
          </a:xfrm>
          <a:prstGeom prst="rect">
            <a:avLst/>
          </a:prstGeom>
        </p:spPr>
      </p:pic>
      <p:sp>
        <p:nvSpPr>
          <p:cNvPr id="2" name="Rectangle 1"/>
          <p:cNvSpPr/>
          <p:nvPr/>
        </p:nvSpPr>
        <p:spPr>
          <a:xfrm>
            <a:off x="4179868" y="288789"/>
            <a:ext cx="4018909" cy="6358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Financial Investments</a:t>
            </a:r>
            <a:endParaRPr lang="en-US" sz="2000" b="1" dirty="0"/>
          </a:p>
        </p:txBody>
      </p:sp>
      <p:sp>
        <p:nvSpPr>
          <p:cNvPr id="3" name="Rectangle 2"/>
          <p:cNvSpPr/>
          <p:nvPr/>
        </p:nvSpPr>
        <p:spPr>
          <a:xfrm>
            <a:off x="760288" y="1239751"/>
            <a:ext cx="4662754" cy="629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Investments </a:t>
            </a:r>
            <a:r>
              <a:rPr lang="en-US" sz="2000" b="1" dirty="0"/>
              <a:t>t</a:t>
            </a:r>
            <a:r>
              <a:rPr lang="en-US" sz="2000" b="1" dirty="0" smtClean="0"/>
              <a:t>hrough IEIL Balance Sheet *</a:t>
            </a:r>
            <a:endParaRPr lang="en-US" sz="2000" b="1" dirty="0"/>
          </a:p>
        </p:txBody>
      </p:sp>
      <p:sp>
        <p:nvSpPr>
          <p:cNvPr id="4" name="Rectangle 3"/>
          <p:cNvSpPr/>
          <p:nvPr/>
        </p:nvSpPr>
        <p:spPr>
          <a:xfrm>
            <a:off x="6678202" y="1250864"/>
            <a:ext cx="4651064" cy="5909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Investments through AIFs</a:t>
            </a:r>
            <a:endParaRPr lang="en-US" sz="2000" b="1" dirty="0"/>
          </a:p>
        </p:txBody>
      </p:sp>
      <p:sp>
        <p:nvSpPr>
          <p:cNvPr id="8" name="Rectangle 7"/>
          <p:cNvSpPr/>
          <p:nvPr/>
        </p:nvSpPr>
        <p:spPr>
          <a:xfrm>
            <a:off x="7315738" y="4888844"/>
            <a:ext cx="4013528" cy="6631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Info Edge Capital Fund &amp; Capital 2B </a:t>
            </a:r>
            <a:endParaRPr lang="en-US" sz="2000" b="1" dirty="0"/>
          </a:p>
        </p:txBody>
      </p:sp>
      <p:sp>
        <p:nvSpPr>
          <p:cNvPr id="10" name="TextBox 9"/>
          <p:cNvSpPr txBox="1"/>
          <p:nvPr/>
        </p:nvSpPr>
        <p:spPr>
          <a:xfrm>
            <a:off x="1181528" y="1899551"/>
            <a:ext cx="3123343" cy="369332"/>
          </a:xfrm>
          <a:prstGeom prst="rect">
            <a:avLst/>
          </a:prstGeom>
          <a:noFill/>
        </p:spPr>
        <p:txBody>
          <a:bodyPr wrap="square" rtlCol="0">
            <a:spAutoFit/>
          </a:bodyPr>
          <a:lstStyle/>
          <a:p>
            <a:r>
              <a:rPr lang="en-US" b="1" i="1" dirty="0" smtClean="0"/>
              <a:t>Phase 1- 2007-2014</a:t>
            </a:r>
            <a:endParaRPr lang="en-US" b="1" i="1" dirty="0"/>
          </a:p>
        </p:txBody>
      </p:sp>
      <p:pic>
        <p:nvPicPr>
          <p:cNvPr id="12" name="Picture 11"/>
          <p:cNvPicPr>
            <a:picLocks noChangeAspect="1"/>
          </p:cNvPicPr>
          <p:nvPr/>
        </p:nvPicPr>
        <p:blipFill rotWithShape="1">
          <a:blip r:embed="rId3"/>
          <a:srcRect t="29688" b="30729"/>
          <a:stretch/>
        </p:blipFill>
        <p:spPr>
          <a:xfrm>
            <a:off x="275310" y="2696050"/>
            <a:ext cx="1377581" cy="492221"/>
          </a:xfrm>
          <a:prstGeom prst="rect">
            <a:avLst/>
          </a:prstGeom>
        </p:spPr>
      </p:pic>
      <p:pic>
        <p:nvPicPr>
          <p:cNvPr id="13" name="Picture 2"/>
          <p:cNvPicPr>
            <a:picLocks noChangeAspect="1" noChangeArrowheads="1"/>
          </p:cNvPicPr>
          <p:nvPr/>
        </p:nvPicPr>
        <p:blipFill>
          <a:blip r:embed="rId4"/>
          <a:srcRect/>
          <a:stretch>
            <a:fillRect/>
          </a:stretch>
        </p:blipFill>
        <p:spPr bwMode="auto">
          <a:xfrm>
            <a:off x="2000893" y="2633756"/>
            <a:ext cx="1813389" cy="554515"/>
          </a:xfrm>
          <a:prstGeom prst="rect">
            <a:avLst/>
          </a:prstGeom>
          <a:noFill/>
          <a:ln w="9525">
            <a:noFill/>
            <a:miter lim="800000"/>
            <a:headEnd/>
            <a:tailEnd/>
          </a:ln>
          <a:effectLst/>
        </p:spPr>
      </p:pic>
      <p:sp>
        <p:nvSpPr>
          <p:cNvPr id="14" name="AutoShape 2" descr="ShopKirana Overview and Company Profile | AmbitionBox"/>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5" name="Picture 14"/>
          <p:cNvPicPr>
            <a:picLocks noChangeAspect="1"/>
          </p:cNvPicPr>
          <p:nvPr/>
        </p:nvPicPr>
        <p:blipFill>
          <a:blip r:embed="rId5"/>
          <a:stretch>
            <a:fillRect/>
          </a:stretch>
        </p:blipFill>
        <p:spPr>
          <a:xfrm>
            <a:off x="155576" y="4335428"/>
            <a:ext cx="1617050" cy="551650"/>
          </a:xfrm>
          <a:prstGeom prst="rect">
            <a:avLst/>
          </a:prstGeom>
        </p:spPr>
      </p:pic>
      <p:pic>
        <p:nvPicPr>
          <p:cNvPr id="16" name="Picture 15"/>
          <p:cNvPicPr>
            <a:picLocks noChangeAspect="1"/>
          </p:cNvPicPr>
          <p:nvPr/>
        </p:nvPicPr>
        <p:blipFill>
          <a:blip r:embed="rId6"/>
          <a:stretch>
            <a:fillRect/>
          </a:stretch>
        </p:blipFill>
        <p:spPr>
          <a:xfrm>
            <a:off x="1945045" y="4048842"/>
            <a:ext cx="2041328" cy="1143144"/>
          </a:xfrm>
          <a:prstGeom prst="rect">
            <a:avLst/>
          </a:prstGeom>
        </p:spPr>
      </p:pic>
      <p:pic>
        <p:nvPicPr>
          <p:cNvPr id="18" name="Picture 17"/>
          <p:cNvPicPr>
            <a:picLocks noChangeAspect="1"/>
          </p:cNvPicPr>
          <p:nvPr/>
        </p:nvPicPr>
        <p:blipFill>
          <a:blip r:embed="rId7"/>
          <a:stretch>
            <a:fillRect/>
          </a:stretch>
        </p:blipFill>
        <p:spPr>
          <a:xfrm>
            <a:off x="3795297" y="2396027"/>
            <a:ext cx="1627745" cy="1059791"/>
          </a:xfrm>
          <a:prstGeom prst="rect">
            <a:avLst/>
          </a:prstGeom>
        </p:spPr>
      </p:pic>
      <p:sp>
        <p:nvSpPr>
          <p:cNvPr id="11" name="TextBox 10"/>
          <p:cNvSpPr txBox="1"/>
          <p:nvPr/>
        </p:nvSpPr>
        <p:spPr>
          <a:xfrm>
            <a:off x="1056526" y="3428419"/>
            <a:ext cx="3123343" cy="369332"/>
          </a:xfrm>
          <a:prstGeom prst="rect">
            <a:avLst/>
          </a:prstGeom>
          <a:noFill/>
        </p:spPr>
        <p:txBody>
          <a:bodyPr wrap="square" rtlCol="0">
            <a:spAutoFit/>
          </a:bodyPr>
          <a:lstStyle/>
          <a:p>
            <a:r>
              <a:rPr lang="en-US" b="1" i="1" dirty="0" smtClean="0"/>
              <a:t>Phase 2- 2016-2020</a:t>
            </a:r>
            <a:endParaRPr lang="en-US" b="1" i="1" dirty="0"/>
          </a:p>
        </p:txBody>
      </p:sp>
      <p:pic>
        <p:nvPicPr>
          <p:cNvPr id="20" name="Picture 19"/>
          <p:cNvPicPr>
            <a:picLocks noChangeAspect="1"/>
          </p:cNvPicPr>
          <p:nvPr/>
        </p:nvPicPr>
        <p:blipFill>
          <a:blip r:embed="rId8"/>
          <a:stretch>
            <a:fillRect/>
          </a:stretch>
        </p:blipFill>
        <p:spPr>
          <a:xfrm>
            <a:off x="4226347" y="3934137"/>
            <a:ext cx="1685191" cy="1033427"/>
          </a:xfrm>
          <a:prstGeom prst="rect">
            <a:avLst/>
          </a:prstGeom>
        </p:spPr>
      </p:pic>
      <p:pic>
        <p:nvPicPr>
          <p:cNvPr id="21" name="Picture 20"/>
          <p:cNvPicPr>
            <a:picLocks noChangeAspect="1"/>
          </p:cNvPicPr>
          <p:nvPr/>
        </p:nvPicPr>
        <p:blipFill>
          <a:blip r:embed="rId9"/>
          <a:stretch>
            <a:fillRect/>
          </a:stretch>
        </p:blipFill>
        <p:spPr>
          <a:xfrm>
            <a:off x="862475" y="4941871"/>
            <a:ext cx="1469759" cy="734880"/>
          </a:xfrm>
          <a:prstGeom prst="rect">
            <a:avLst/>
          </a:prstGeom>
        </p:spPr>
      </p:pic>
      <p:pic>
        <p:nvPicPr>
          <p:cNvPr id="22" name="Picture 21"/>
          <p:cNvPicPr>
            <a:picLocks noChangeAspect="1"/>
          </p:cNvPicPr>
          <p:nvPr/>
        </p:nvPicPr>
        <p:blipFill>
          <a:blip r:embed="rId10"/>
          <a:stretch>
            <a:fillRect/>
          </a:stretch>
        </p:blipFill>
        <p:spPr>
          <a:xfrm>
            <a:off x="2743199" y="4883924"/>
            <a:ext cx="1561672" cy="780836"/>
          </a:xfrm>
          <a:prstGeom prst="rect">
            <a:avLst/>
          </a:prstGeom>
        </p:spPr>
      </p:pic>
      <p:sp>
        <p:nvSpPr>
          <p:cNvPr id="23" name="TextBox 22"/>
          <p:cNvSpPr txBox="1"/>
          <p:nvPr/>
        </p:nvSpPr>
        <p:spPr>
          <a:xfrm>
            <a:off x="106746" y="2284299"/>
            <a:ext cx="2225487" cy="369332"/>
          </a:xfrm>
          <a:prstGeom prst="rect">
            <a:avLst/>
          </a:prstGeom>
          <a:noFill/>
        </p:spPr>
        <p:txBody>
          <a:bodyPr wrap="square" rtlCol="0">
            <a:spAutoFit/>
          </a:bodyPr>
          <a:lstStyle/>
          <a:p>
            <a:r>
              <a:rPr lang="en-US" b="1" dirty="0" smtClean="0"/>
              <a:t>Major Investments:</a:t>
            </a:r>
            <a:endParaRPr lang="en-US" b="1" dirty="0"/>
          </a:p>
        </p:txBody>
      </p:sp>
      <p:sp>
        <p:nvSpPr>
          <p:cNvPr id="24" name="TextBox 23"/>
          <p:cNvSpPr txBox="1"/>
          <p:nvPr/>
        </p:nvSpPr>
        <p:spPr>
          <a:xfrm>
            <a:off x="106745" y="3853233"/>
            <a:ext cx="2225487" cy="369332"/>
          </a:xfrm>
          <a:prstGeom prst="rect">
            <a:avLst/>
          </a:prstGeom>
          <a:noFill/>
        </p:spPr>
        <p:txBody>
          <a:bodyPr wrap="square" rtlCol="0">
            <a:spAutoFit/>
          </a:bodyPr>
          <a:lstStyle/>
          <a:p>
            <a:r>
              <a:rPr lang="en-US" b="1" dirty="0" smtClean="0"/>
              <a:t>Major Investments:</a:t>
            </a:r>
            <a:endParaRPr lang="en-US" b="1" dirty="0"/>
          </a:p>
        </p:txBody>
      </p:sp>
      <p:pic>
        <p:nvPicPr>
          <p:cNvPr id="25" name="Picture 24"/>
          <p:cNvPicPr>
            <a:picLocks noChangeAspect="1"/>
          </p:cNvPicPr>
          <p:nvPr/>
        </p:nvPicPr>
        <p:blipFill>
          <a:blip r:embed="rId11"/>
          <a:stretch>
            <a:fillRect/>
          </a:stretch>
        </p:blipFill>
        <p:spPr>
          <a:xfrm>
            <a:off x="6467581" y="2513228"/>
            <a:ext cx="1566436" cy="1566436"/>
          </a:xfrm>
          <a:prstGeom prst="rect">
            <a:avLst/>
          </a:prstGeom>
        </p:spPr>
      </p:pic>
      <p:sp>
        <p:nvSpPr>
          <p:cNvPr id="7" name="Rectangle 6"/>
          <p:cNvSpPr/>
          <p:nvPr/>
        </p:nvSpPr>
        <p:spPr>
          <a:xfrm>
            <a:off x="7312070" y="2134320"/>
            <a:ext cx="4017196" cy="6130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Info Edge Venture Fund **</a:t>
            </a:r>
            <a:endParaRPr lang="en-US" sz="2000" b="1" dirty="0"/>
          </a:p>
        </p:txBody>
      </p:sp>
      <p:pic>
        <p:nvPicPr>
          <p:cNvPr id="28" name="Picture 27"/>
          <p:cNvPicPr>
            <a:picLocks noChangeAspect="1"/>
          </p:cNvPicPr>
          <p:nvPr/>
        </p:nvPicPr>
        <p:blipFill>
          <a:blip r:embed="rId12"/>
          <a:stretch>
            <a:fillRect/>
          </a:stretch>
        </p:blipFill>
        <p:spPr>
          <a:xfrm>
            <a:off x="8676203" y="3037343"/>
            <a:ext cx="1422494" cy="419752"/>
          </a:xfrm>
          <a:prstGeom prst="rect">
            <a:avLst/>
          </a:prstGeom>
        </p:spPr>
      </p:pic>
      <p:pic>
        <p:nvPicPr>
          <p:cNvPr id="29" name="Picture 28"/>
          <p:cNvPicPr>
            <a:picLocks noChangeAspect="1"/>
          </p:cNvPicPr>
          <p:nvPr/>
        </p:nvPicPr>
        <p:blipFill>
          <a:blip r:embed="rId13"/>
          <a:stretch>
            <a:fillRect/>
          </a:stretch>
        </p:blipFill>
        <p:spPr>
          <a:xfrm>
            <a:off x="9445100" y="3761018"/>
            <a:ext cx="914301" cy="914301"/>
          </a:xfrm>
          <a:prstGeom prst="rect">
            <a:avLst/>
          </a:prstGeom>
        </p:spPr>
      </p:pic>
      <p:pic>
        <p:nvPicPr>
          <p:cNvPr id="30" name="Picture 29"/>
          <p:cNvPicPr>
            <a:picLocks noChangeAspect="1"/>
          </p:cNvPicPr>
          <p:nvPr/>
        </p:nvPicPr>
        <p:blipFill>
          <a:blip r:embed="rId14"/>
          <a:stretch>
            <a:fillRect/>
          </a:stretch>
        </p:blipFill>
        <p:spPr>
          <a:xfrm>
            <a:off x="10558409" y="3148869"/>
            <a:ext cx="1308136" cy="467810"/>
          </a:xfrm>
          <a:prstGeom prst="rect">
            <a:avLst/>
          </a:prstGeom>
        </p:spPr>
      </p:pic>
      <p:sp>
        <p:nvSpPr>
          <p:cNvPr id="31" name="TextBox 30"/>
          <p:cNvSpPr txBox="1"/>
          <p:nvPr/>
        </p:nvSpPr>
        <p:spPr>
          <a:xfrm>
            <a:off x="20548" y="6192655"/>
            <a:ext cx="7931649" cy="646331"/>
          </a:xfrm>
          <a:prstGeom prst="rect">
            <a:avLst/>
          </a:prstGeom>
          <a:noFill/>
        </p:spPr>
        <p:txBody>
          <a:bodyPr wrap="square" rtlCol="0">
            <a:spAutoFit/>
          </a:bodyPr>
          <a:lstStyle/>
          <a:p>
            <a:pPr marL="285750" indent="-285750">
              <a:buFont typeface="Arial" panose="020B0604020202020204" pitchFamily="34" charset="0"/>
              <a:buChar char="•"/>
            </a:pPr>
            <a:r>
              <a:rPr lang="en-US" i="1" dirty="0" smtClean="0"/>
              <a:t>Total 23 Active investments till 31</a:t>
            </a:r>
            <a:r>
              <a:rPr lang="en-US" i="1" baseline="30000" dirty="0" smtClean="0"/>
              <a:t>st</a:t>
            </a:r>
            <a:r>
              <a:rPr lang="en-US" i="1" dirty="0" smtClean="0"/>
              <a:t> Dec’22 </a:t>
            </a:r>
          </a:p>
          <a:p>
            <a:pPr marL="285750" indent="-285750">
              <a:buFont typeface="Arial" panose="020B0604020202020204" pitchFamily="34" charset="0"/>
              <a:buChar char="•"/>
            </a:pPr>
            <a:r>
              <a:rPr lang="en-US" b="1" i="1" dirty="0" smtClean="0"/>
              <a:t>Net ( Gross- Realization) investment of </a:t>
            </a:r>
            <a:r>
              <a:rPr lang="en-US" b="1" i="1" dirty="0" err="1" smtClean="0"/>
              <a:t>Rs</a:t>
            </a:r>
            <a:r>
              <a:rPr lang="en-US" b="1" i="1" dirty="0" smtClean="0"/>
              <a:t> 1361 Cr</a:t>
            </a:r>
            <a:r>
              <a:rPr lang="en-US" b="1" dirty="0" smtClean="0"/>
              <a:t>.</a:t>
            </a:r>
            <a:endParaRPr lang="en-US" b="1" dirty="0"/>
          </a:p>
        </p:txBody>
      </p:sp>
      <p:sp>
        <p:nvSpPr>
          <p:cNvPr id="32" name="TextBox 31"/>
          <p:cNvSpPr txBox="1"/>
          <p:nvPr/>
        </p:nvSpPr>
        <p:spPr>
          <a:xfrm>
            <a:off x="8092667" y="5611419"/>
            <a:ext cx="4012059" cy="372032"/>
          </a:xfrm>
          <a:prstGeom prst="rect">
            <a:avLst/>
          </a:prstGeom>
          <a:noFill/>
        </p:spPr>
        <p:txBody>
          <a:bodyPr wrap="square" rtlCol="0">
            <a:spAutoFit/>
          </a:bodyPr>
          <a:lstStyle/>
          <a:p>
            <a:r>
              <a:rPr lang="en-US" i="1" dirty="0" smtClean="0"/>
              <a:t>** Around 30 Investments till date</a:t>
            </a:r>
            <a:r>
              <a:rPr lang="en-US" dirty="0" smtClean="0"/>
              <a:t>.</a:t>
            </a:r>
          </a:p>
        </p:txBody>
      </p:sp>
      <p:cxnSp>
        <p:nvCxnSpPr>
          <p:cNvPr id="34" name="Straight Connector 33"/>
          <p:cNvCxnSpPr/>
          <p:nvPr/>
        </p:nvCxnSpPr>
        <p:spPr>
          <a:xfrm>
            <a:off x="2876761" y="1078788"/>
            <a:ext cx="6452171"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6185043" y="2074209"/>
            <a:ext cx="20548" cy="329243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6219014" y="1996621"/>
            <a:ext cx="3109918" cy="513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282701" y="1175217"/>
            <a:ext cx="1712" cy="2631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2880169" y="1194054"/>
            <a:ext cx="1712" cy="2631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6195317" y="5366644"/>
            <a:ext cx="1055482" cy="638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224427" y="2477895"/>
            <a:ext cx="1055482" cy="638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84239" y="5804726"/>
            <a:ext cx="6638819" cy="369332"/>
          </a:xfrm>
          <a:prstGeom prst="rect">
            <a:avLst/>
          </a:prstGeom>
          <a:noFill/>
        </p:spPr>
        <p:txBody>
          <a:bodyPr wrap="square" rtlCol="0">
            <a:spAutoFit/>
          </a:bodyPr>
          <a:lstStyle/>
          <a:p>
            <a:r>
              <a:rPr lang="en-US" b="1" dirty="0"/>
              <a:t>Market Value of investments in Listed Entities </a:t>
            </a:r>
            <a:r>
              <a:rPr lang="en-US" b="1" dirty="0" smtClean="0"/>
              <a:t>- </a:t>
            </a:r>
            <a:r>
              <a:rPr lang="en-US" b="1" dirty="0" err="1" smtClean="0"/>
              <a:t>Rs</a:t>
            </a:r>
            <a:r>
              <a:rPr lang="en-US" b="1" dirty="0" smtClean="0"/>
              <a:t> </a:t>
            </a:r>
            <a:r>
              <a:rPr lang="en-US" b="1" dirty="0"/>
              <a:t>9,650 </a:t>
            </a:r>
            <a:r>
              <a:rPr lang="en-US" b="1" dirty="0" smtClean="0"/>
              <a:t>Cr</a:t>
            </a:r>
            <a:endParaRPr lang="en-US" dirty="0"/>
          </a:p>
        </p:txBody>
      </p:sp>
      <p:sp>
        <p:nvSpPr>
          <p:cNvPr id="6" name="TextBox 5"/>
          <p:cNvSpPr txBox="1"/>
          <p:nvPr/>
        </p:nvSpPr>
        <p:spPr>
          <a:xfrm>
            <a:off x="6359703" y="5983451"/>
            <a:ext cx="5291191" cy="646331"/>
          </a:xfrm>
          <a:prstGeom prst="rect">
            <a:avLst/>
          </a:prstGeom>
          <a:noFill/>
        </p:spPr>
        <p:txBody>
          <a:bodyPr wrap="square" rtlCol="0">
            <a:spAutoFit/>
          </a:bodyPr>
          <a:lstStyle/>
          <a:p>
            <a:r>
              <a:rPr lang="en-US" b="1" dirty="0" smtClean="0"/>
              <a:t>Total Commitments ~USD 212.5MN</a:t>
            </a:r>
          </a:p>
          <a:p>
            <a:r>
              <a:rPr lang="en-US" b="1" dirty="0" smtClean="0"/>
              <a:t>Total Funds Allocated till date </a:t>
            </a:r>
            <a:r>
              <a:rPr lang="en-US" b="1" dirty="0" err="1" smtClean="0"/>
              <a:t>Rs</a:t>
            </a:r>
            <a:r>
              <a:rPr lang="en-US" b="1" dirty="0" smtClean="0"/>
              <a:t> 875 Cr.</a:t>
            </a:r>
            <a:endParaRPr lang="en-US" b="1" dirty="0"/>
          </a:p>
        </p:txBody>
      </p:sp>
      <p:cxnSp>
        <p:nvCxnSpPr>
          <p:cNvPr id="17" name="Straight Connector 16"/>
          <p:cNvCxnSpPr/>
          <p:nvPr/>
        </p:nvCxnSpPr>
        <p:spPr>
          <a:xfrm>
            <a:off x="5948735" y="1405854"/>
            <a:ext cx="0" cy="538176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614323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56324" cy="708917"/>
          </a:xfrm>
        </p:spPr>
        <p:txBody>
          <a:bodyPr/>
          <a:lstStyle/>
          <a:p>
            <a:r>
              <a:rPr lang="en-US" dirty="0" smtClean="0"/>
              <a:t>Investment Philosophy.</a:t>
            </a:r>
            <a:endParaRPr lang="en-US" dirty="0"/>
          </a:p>
        </p:txBody>
      </p:sp>
      <p:sp>
        <p:nvSpPr>
          <p:cNvPr id="3" name="TextBox 2"/>
          <p:cNvSpPr txBox="1"/>
          <p:nvPr/>
        </p:nvSpPr>
        <p:spPr>
          <a:xfrm>
            <a:off x="184934" y="1006867"/>
            <a:ext cx="10983075" cy="5262979"/>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2100" dirty="0" smtClean="0"/>
              <a:t>All investments are done/ to be done in </a:t>
            </a:r>
            <a:r>
              <a:rPr lang="en-US" sz="2100" b="1" dirty="0" smtClean="0"/>
              <a:t>Indian startup ecosystem</a:t>
            </a:r>
            <a:r>
              <a:rPr lang="en-US" sz="2100" dirty="0"/>
              <a:t> </a:t>
            </a:r>
            <a:r>
              <a:rPr lang="en-US" sz="2100" dirty="0" smtClean="0"/>
              <a:t>with no sectoral preference.</a:t>
            </a:r>
          </a:p>
          <a:p>
            <a:pPr marL="285750" indent="-285750">
              <a:lnSpc>
                <a:spcPct val="200000"/>
              </a:lnSpc>
              <a:buFont typeface="Arial" panose="020B0604020202020204" pitchFamily="34" charset="0"/>
              <a:buChar char="•"/>
            </a:pPr>
            <a:r>
              <a:rPr lang="en-US" sz="2100" dirty="0" smtClean="0"/>
              <a:t>The investee companies are either </a:t>
            </a:r>
            <a:r>
              <a:rPr lang="en-US" sz="2100" b="1" dirty="0" smtClean="0"/>
              <a:t>tech led or tech enabled </a:t>
            </a:r>
            <a:r>
              <a:rPr lang="en-US" sz="2100" dirty="0" smtClean="0"/>
              <a:t>and solve for a local problem.</a:t>
            </a:r>
          </a:p>
          <a:p>
            <a:pPr marL="285750" indent="-285750">
              <a:lnSpc>
                <a:spcPct val="200000"/>
              </a:lnSpc>
              <a:buFont typeface="Arial" panose="020B0604020202020204" pitchFamily="34" charset="0"/>
              <a:buChar char="•"/>
            </a:pPr>
            <a:r>
              <a:rPr lang="en-US" sz="2100" dirty="0" smtClean="0"/>
              <a:t> </a:t>
            </a:r>
            <a:r>
              <a:rPr lang="en-US" sz="2100" b="1" dirty="0" smtClean="0"/>
              <a:t>Invest early at Seed/ Pre Series A or Series A stage</a:t>
            </a:r>
            <a:r>
              <a:rPr lang="en-US" sz="2100" dirty="0" smtClean="0"/>
              <a:t> and prefer to be the first institutional investor in the business.</a:t>
            </a:r>
          </a:p>
          <a:p>
            <a:pPr marL="285750" indent="-285750">
              <a:lnSpc>
                <a:spcPct val="200000"/>
              </a:lnSpc>
              <a:buFont typeface="Arial" panose="020B0604020202020204" pitchFamily="34" charset="0"/>
              <a:buChar char="•"/>
            </a:pPr>
            <a:r>
              <a:rPr lang="en-US" sz="2100" dirty="0" smtClean="0"/>
              <a:t>Initial investments to be of </a:t>
            </a:r>
            <a:r>
              <a:rPr lang="en-US" sz="2100" b="1" dirty="0" smtClean="0"/>
              <a:t>small ticket size</a:t>
            </a:r>
            <a:r>
              <a:rPr lang="en-US" sz="2100" dirty="0" smtClean="0"/>
              <a:t>.</a:t>
            </a:r>
          </a:p>
          <a:p>
            <a:pPr marL="285750" indent="-285750">
              <a:lnSpc>
                <a:spcPct val="200000"/>
              </a:lnSpc>
              <a:buFont typeface="Arial" panose="020B0604020202020204" pitchFamily="34" charset="0"/>
              <a:buChar char="•"/>
            </a:pPr>
            <a:r>
              <a:rPr lang="en-US" sz="2100" b="1" dirty="0" smtClean="0"/>
              <a:t>Investment holding period of 12-14 years.</a:t>
            </a:r>
          </a:p>
          <a:p>
            <a:pPr marL="285750" indent="-285750">
              <a:lnSpc>
                <a:spcPct val="200000"/>
              </a:lnSpc>
              <a:buFont typeface="Arial" panose="020B0604020202020204" pitchFamily="34" charset="0"/>
              <a:buChar char="•"/>
            </a:pPr>
            <a:r>
              <a:rPr lang="en-US" sz="2100" dirty="0" smtClean="0"/>
              <a:t>Future rounds of investments to be backed by sound business performance and treatment of minority shareholders by founders. </a:t>
            </a:r>
            <a:endParaRPr lang="en-US" sz="2100" dirty="0"/>
          </a:p>
        </p:txBody>
      </p:sp>
    </p:spTree>
    <p:extLst>
      <p:ext uri="{BB962C8B-B14F-4D97-AF65-F5344CB8AC3E}">
        <p14:creationId xmlns:p14="http://schemas.microsoft.com/office/powerpoint/2010/main" val="3153089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27" name="Title 1">
            <a:extLst>
              <a:ext uri="{FF2B5EF4-FFF2-40B4-BE49-F238E27FC236}">
                <a16:creationId xmlns:a16="http://schemas.microsoft.com/office/drawing/2014/main" id="{46D75686-3307-4826-A018-FD0D6169A9DA}"/>
              </a:ext>
            </a:extLst>
          </p:cNvPr>
          <p:cNvSpPr txBox="1">
            <a:spLocks/>
          </p:cNvSpPr>
          <p:nvPr/>
        </p:nvSpPr>
        <p:spPr>
          <a:xfrm>
            <a:off x="161334" y="10502"/>
            <a:ext cx="10515600" cy="510605"/>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US" sz="2800" b="1" dirty="0" smtClean="0">
                <a:latin typeface="Calibri Light" panose="020F0302020204030204" pitchFamily="34" charset="0"/>
                <a:cs typeface="Calibri Light" panose="020F0302020204030204" pitchFamily="34" charset="0"/>
              </a:rPr>
              <a:t>History</a:t>
            </a:r>
            <a:endParaRPr lang="en-IN" sz="2800" b="1" dirty="0">
              <a:latin typeface="Calibri Light" panose="020F0302020204030204" pitchFamily="34" charset="0"/>
              <a:cs typeface="Calibri Light" panose="020F0302020204030204" pitchFamily="34" charset="0"/>
            </a:endParaRPr>
          </a:p>
        </p:txBody>
      </p:sp>
      <p:sp>
        <p:nvSpPr>
          <p:cNvPr id="3" name="TextBox 2"/>
          <p:cNvSpPr txBox="1"/>
          <p:nvPr/>
        </p:nvSpPr>
        <p:spPr>
          <a:xfrm>
            <a:off x="161334" y="965769"/>
            <a:ext cx="11890253" cy="4832092"/>
          </a:xfrm>
          <a:prstGeom prst="rect">
            <a:avLst/>
          </a:prstGeom>
          <a:noFill/>
        </p:spPr>
        <p:txBody>
          <a:bodyPr wrap="square" rtlCol="0">
            <a:spAutoFit/>
          </a:bodyPr>
          <a:lstStyle/>
          <a:p>
            <a:pPr marL="285750" indent="-285750">
              <a:lnSpc>
                <a:spcPct val="200000"/>
              </a:lnSpc>
              <a:buFont typeface="Arial" panose="020B0604020202020204" pitchFamily="34" charset="0"/>
              <a:buChar char="•"/>
            </a:pPr>
            <a:r>
              <a:rPr lang="en-US" sz="2200" dirty="0" smtClean="0"/>
              <a:t>Naukri.com was launched in 1997. Funded by ICICI Ventures in 2000</a:t>
            </a:r>
          </a:p>
          <a:p>
            <a:pPr marL="285750" indent="-285750">
              <a:lnSpc>
                <a:spcPct val="200000"/>
              </a:lnSpc>
              <a:buFont typeface="Arial" panose="020B0604020202020204" pitchFamily="34" charset="0"/>
              <a:buChar char="•"/>
            </a:pPr>
            <a:r>
              <a:rPr lang="en-US" sz="2200" dirty="0" smtClean="0"/>
              <a:t>Operating Business profitable since 2002</a:t>
            </a:r>
            <a:endParaRPr lang="en-US" sz="2200" dirty="0"/>
          </a:p>
          <a:p>
            <a:pPr marL="285750" indent="-285750">
              <a:lnSpc>
                <a:spcPct val="200000"/>
              </a:lnSpc>
              <a:buFont typeface="Arial" panose="020B0604020202020204" pitchFamily="34" charset="0"/>
              <a:buChar char="•"/>
            </a:pPr>
            <a:r>
              <a:rPr lang="en-US" sz="2200" dirty="0" smtClean="0"/>
              <a:t>Expanded to other India-focused  classified verticals -99acres, </a:t>
            </a:r>
            <a:r>
              <a:rPr lang="en-US" sz="2200" dirty="0"/>
              <a:t>S</a:t>
            </a:r>
            <a:r>
              <a:rPr lang="en-US" sz="2200" dirty="0" smtClean="0"/>
              <a:t>hiksha and </a:t>
            </a:r>
            <a:r>
              <a:rPr lang="en-US" sz="2200" dirty="0" err="1" smtClean="0"/>
              <a:t>Jeevansathi</a:t>
            </a:r>
            <a:r>
              <a:rPr lang="en-US" sz="2200" dirty="0" smtClean="0"/>
              <a:t> (2004-2008)</a:t>
            </a:r>
          </a:p>
          <a:p>
            <a:pPr marL="285750" indent="-285750">
              <a:lnSpc>
                <a:spcPct val="200000"/>
              </a:lnSpc>
              <a:buFont typeface="Arial" panose="020B0604020202020204" pitchFamily="34" charset="0"/>
              <a:buChar char="•"/>
            </a:pPr>
            <a:r>
              <a:rPr lang="en-US" sz="2200" dirty="0" smtClean="0"/>
              <a:t>Public listing in 2006</a:t>
            </a:r>
          </a:p>
          <a:p>
            <a:pPr marL="285750" indent="-285750">
              <a:lnSpc>
                <a:spcPct val="200000"/>
              </a:lnSpc>
              <a:buFont typeface="Arial" panose="020B0604020202020204" pitchFamily="34" charset="0"/>
              <a:buChar char="•"/>
            </a:pPr>
            <a:r>
              <a:rPr lang="en-US" sz="2200" dirty="0" smtClean="0"/>
              <a:t>First Phase of financial </a:t>
            </a:r>
            <a:r>
              <a:rPr lang="en-US" sz="2200" dirty="0"/>
              <a:t>investment (including </a:t>
            </a:r>
            <a:r>
              <a:rPr lang="en-US" sz="2200" dirty="0" err="1"/>
              <a:t>Zomato</a:t>
            </a:r>
            <a:r>
              <a:rPr lang="en-US" sz="2200" dirty="0"/>
              <a:t> and Policy Bazaar) </a:t>
            </a:r>
            <a:r>
              <a:rPr lang="en-US" sz="2200" dirty="0" smtClean="0"/>
              <a:t>from 2007-2012.</a:t>
            </a:r>
          </a:p>
          <a:p>
            <a:pPr marL="285750" indent="-285750">
              <a:lnSpc>
                <a:spcPct val="200000"/>
              </a:lnSpc>
              <a:buFont typeface="Arial" panose="020B0604020202020204" pitchFamily="34" charset="0"/>
              <a:buChar char="•"/>
            </a:pPr>
            <a:r>
              <a:rPr lang="en-US" sz="2200" dirty="0" smtClean="0"/>
              <a:t>2 successful QIPs in 2014 and 2020.  </a:t>
            </a:r>
          </a:p>
          <a:p>
            <a:pPr marL="285750" indent="-285750">
              <a:lnSpc>
                <a:spcPct val="200000"/>
              </a:lnSpc>
              <a:buFont typeface="Arial" panose="020B0604020202020204" pitchFamily="34" charset="0"/>
              <a:buChar char="•"/>
            </a:pPr>
            <a:r>
              <a:rPr lang="en-US" sz="2200" dirty="0" smtClean="0"/>
              <a:t>Listing of </a:t>
            </a:r>
            <a:r>
              <a:rPr lang="en-US" sz="2200" dirty="0" err="1" smtClean="0"/>
              <a:t>Zomato</a:t>
            </a:r>
            <a:r>
              <a:rPr lang="en-US" sz="2200" dirty="0" smtClean="0"/>
              <a:t> &amp; </a:t>
            </a:r>
            <a:r>
              <a:rPr lang="en-US" sz="2200" dirty="0" err="1" smtClean="0"/>
              <a:t>Policybazar</a:t>
            </a:r>
            <a:r>
              <a:rPr lang="en-US" sz="2200" dirty="0" smtClean="0"/>
              <a:t> in FY’22</a:t>
            </a:r>
            <a:endParaRPr lang="en-US" sz="2200" dirty="0"/>
          </a:p>
        </p:txBody>
      </p:sp>
    </p:spTree>
    <p:extLst>
      <p:ext uri="{BB962C8B-B14F-4D97-AF65-F5344CB8AC3E}">
        <p14:creationId xmlns:p14="http://schemas.microsoft.com/office/powerpoint/2010/main" val="37557642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7DE6CED-D54C-D242-95E7-31FFEC969897}"/>
              </a:ext>
            </a:extLst>
          </p:cNvPr>
          <p:cNvSpPr txBox="1">
            <a:spLocks/>
          </p:cNvSpPr>
          <p:nvPr/>
        </p:nvSpPr>
        <p:spPr>
          <a:xfrm>
            <a:off x="192156" y="291380"/>
            <a:ext cx="11999844" cy="51060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US" sz="2400" b="1" dirty="0" err="1" smtClean="0">
                <a:latin typeface="Calibri Light" panose="020F0302020204030204" pitchFamily="34" charset="0"/>
                <a:cs typeface="Calibri Light" panose="020F0302020204030204" pitchFamily="34" charset="0"/>
              </a:rPr>
              <a:t>InfoEdge</a:t>
            </a:r>
            <a:r>
              <a:rPr lang="en-US" sz="2400" b="1" dirty="0" smtClean="0">
                <a:latin typeface="Calibri Light" panose="020F0302020204030204" pitchFamily="34" charset="0"/>
                <a:cs typeface="Calibri Light" panose="020F0302020204030204" pitchFamily="34" charset="0"/>
              </a:rPr>
              <a:t> – </a:t>
            </a:r>
            <a:r>
              <a:rPr lang="en-IN" sz="2400" b="1" dirty="0" smtClean="0">
                <a:latin typeface="Calibri Light" panose="020F0302020204030204" pitchFamily="34" charset="0"/>
              </a:rPr>
              <a:t>Key strengths  </a:t>
            </a:r>
            <a:endParaRPr lang="en-IN" sz="2400" b="1" dirty="0">
              <a:latin typeface="Calibri Light" panose="020F0302020204030204" pitchFamily="34" charset="0"/>
              <a:cs typeface="Calibri Light" panose="020F0302020204030204" pitchFamily="34" charset="0"/>
            </a:endParaRPr>
          </a:p>
          <a:p>
            <a:pPr algn="l"/>
            <a:endParaRPr lang="en-IN" sz="2400" b="1" dirty="0">
              <a:latin typeface="Calibri Light" panose="020F0302020204030204" pitchFamily="34" charset="0"/>
              <a:cs typeface="Calibri Light" panose="020F0302020204030204" pitchFamily="34" charset="0"/>
            </a:endParaRPr>
          </a:p>
        </p:txBody>
      </p:sp>
      <p:sp>
        <p:nvSpPr>
          <p:cNvPr id="6" name="TextBox 5"/>
          <p:cNvSpPr txBox="1"/>
          <p:nvPr/>
        </p:nvSpPr>
        <p:spPr>
          <a:xfrm>
            <a:off x="192156" y="1278467"/>
            <a:ext cx="11414589" cy="517064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200" dirty="0" smtClean="0"/>
              <a:t>Naukri.com- market leader in recruitment classified business and cash engine for the company</a:t>
            </a:r>
          </a:p>
          <a:p>
            <a:pPr marL="285750" indent="-285750">
              <a:lnSpc>
                <a:spcPct val="150000"/>
              </a:lnSpc>
              <a:buFont typeface="Arial" panose="020B0604020202020204" pitchFamily="34" charset="0"/>
              <a:buChar char="•"/>
            </a:pPr>
            <a:endParaRPr lang="en-US" sz="2200" dirty="0" smtClean="0"/>
          </a:p>
          <a:p>
            <a:pPr marL="285750" indent="-285750">
              <a:lnSpc>
                <a:spcPct val="150000"/>
              </a:lnSpc>
              <a:buFont typeface="Arial" panose="020B0604020202020204" pitchFamily="34" charset="0"/>
              <a:buChar char="•"/>
            </a:pPr>
            <a:r>
              <a:rPr lang="en-US" sz="2200" dirty="0" smtClean="0"/>
              <a:t>Core verticals are in the areas of significant life decisions – Education Search and Counselling, Job Search, House Search and Matrimony. It represents India-specific, diverse and large user base markets </a:t>
            </a:r>
          </a:p>
          <a:p>
            <a:pPr marL="285750" indent="-285750">
              <a:lnSpc>
                <a:spcPct val="150000"/>
              </a:lnSpc>
              <a:buFont typeface="Arial" panose="020B0604020202020204" pitchFamily="34" charset="0"/>
              <a:buChar char="•"/>
            </a:pPr>
            <a:endParaRPr lang="en-US" sz="2200" dirty="0"/>
          </a:p>
          <a:p>
            <a:pPr marL="285750" indent="-285750">
              <a:lnSpc>
                <a:spcPct val="150000"/>
              </a:lnSpc>
              <a:buFont typeface="Arial" panose="020B0604020202020204" pitchFamily="34" charset="0"/>
              <a:buChar char="•"/>
            </a:pPr>
            <a:r>
              <a:rPr lang="en-US" sz="2200" dirty="0" smtClean="0"/>
              <a:t>Local understanding of cultural nuances, consumers and the business environment is a formidable advantage as a domestic company and an edge over multinational tech companies</a:t>
            </a:r>
          </a:p>
          <a:p>
            <a:pPr marL="285750" indent="-285750">
              <a:lnSpc>
                <a:spcPct val="150000"/>
              </a:lnSpc>
              <a:buFont typeface="Arial" panose="020B0604020202020204" pitchFamily="34" charset="0"/>
              <a:buChar char="•"/>
            </a:pPr>
            <a:endParaRPr lang="en-US" sz="2200" dirty="0" smtClean="0"/>
          </a:p>
          <a:p>
            <a:pPr marL="285750" indent="-285750">
              <a:lnSpc>
                <a:spcPct val="150000"/>
              </a:lnSpc>
              <a:buFont typeface="Arial" panose="020B0604020202020204" pitchFamily="34" charset="0"/>
              <a:buChar char="•"/>
            </a:pPr>
            <a:r>
              <a:rPr lang="en-US" sz="2200" dirty="0" smtClean="0"/>
              <a:t>A vast network of branch sales to service our customers better. </a:t>
            </a:r>
          </a:p>
        </p:txBody>
      </p:sp>
    </p:spTree>
    <p:extLst>
      <p:ext uri="{BB962C8B-B14F-4D97-AF65-F5344CB8AC3E}">
        <p14:creationId xmlns:p14="http://schemas.microsoft.com/office/powerpoint/2010/main" val="3954669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D7DE6CED-D54C-D242-95E7-31FFEC969897}"/>
              </a:ext>
            </a:extLst>
          </p:cNvPr>
          <p:cNvSpPr txBox="1">
            <a:spLocks/>
          </p:cNvSpPr>
          <p:nvPr/>
        </p:nvSpPr>
        <p:spPr>
          <a:xfrm>
            <a:off x="192156" y="291380"/>
            <a:ext cx="11999844" cy="510605"/>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US" sz="2400" b="1" dirty="0" smtClean="0">
                <a:latin typeface="Calibri Light" panose="020F0302020204030204" pitchFamily="34" charset="0"/>
                <a:cs typeface="Calibri Light" panose="020F0302020204030204" pitchFamily="34" charset="0"/>
              </a:rPr>
              <a:t>Info Edge – </a:t>
            </a:r>
            <a:r>
              <a:rPr lang="en-IN" sz="2400" b="1" dirty="0" smtClean="0">
                <a:latin typeface="Calibri Light" panose="020F0302020204030204" pitchFamily="34" charset="0"/>
              </a:rPr>
              <a:t>Key strengths  </a:t>
            </a:r>
            <a:endParaRPr lang="en-IN" sz="2400" b="1" dirty="0">
              <a:latin typeface="Calibri Light" panose="020F0302020204030204" pitchFamily="34" charset="0"/>
              <a:cs typeface="Calibri Light" panose="020F0302020204030204" pitchFamily="34" charset="0"/>
            </a:endParaRPr>
          </a:p>
          <a:p>
            <a:pPr algn="l"/>
            <a:endParaRPr lang="en-IN" sz="2400" b="1" dirty="0">
              <a:latin typeface="Calibri Light" panose="020F0302020204030204" pitchFamily="34" charset="0"/>
              <a:cs typeface="Calibri Light" panose="020F0302020204030204" pitchFamily="34" charset="0"/>
            </a:endParaRPr>
          </a:p>
        </p:txBody>
      </p:sp>
      <p:sp>
        <p:nvSpPr>
          <p:cNvPr id="6" name="TextBox 5"/>
          <p:cNvSpPr txBox="1"/>
          <p:nvPr/>
        </p:nvSpPr>
        <p:spPr>
          <a:xfrm>
            <a:off x="0" y="1299016"/>
            <a:ext cx="12192000" cy="415498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200" dirty="0" smtClean="0"/>
              <a:t>The availability of Indian Tech talent coupled with voluminous data and traffic on the platforms allows us to leverage ML models to improve user experience </a:t>
            </a:r>
          </a:p>
          <a:p>
            <a:pPr marL="285750" indent="-285750">
              <a:lnSpc>
                <a:spcPct val="150000"/>
              </a:lnSpc>
              <a:buFont typeface="Arial" panose="020B0604020202020204" pitchFamily="34" charset="0"/>
              <a:buChar char="•"/>
            </a:pPr>
            <a:endParaRPr lang="en-US" sz="2200" dirty="0"/>
          </a:p>
          <a:p>
            <a:pPr marL="285750" indent="-285750">
              <a:lnSpc>
                <a:spcPct val="150000"/>
              </a:lnSpc>
              <a:buFont typeface="Arial" panose="020B0604020202020204" pitchFamily="34" charset="0"/>
              <a:buChar char="•"/>
            </a:pPr>
            <a:r>
              <a:rPr lang="en-US" sz="2200" dirty="0" smtClean="0"/>
              <a:t>Negative working capital, “~zero Debt”, India-centric topline, and a payroll-heavy cost structure hedged due to Naukri. </a:t>
            </a:r>
            <a:r>
              <a:rPr lang="en-US" sz="2200" dirty="0"/>
              <a:t>A</a:t>
            </a:r>
            <a:r>
              <a:rPr lang="en-US" sz="2200" dirty="0" smtClean="0"/>
              <a:t> large pool of cash and liquid investments are a few risk-mitigating factors</a:t>
            </a:r>
          </a:p>
          <a:p>
            <a:pPr marL="285750" indent="-285750">
              <a:lnSpc>
                <a:spcPct val="150000"/>
              </a:lnSpc>
              <a:buFont typeface="Arial" panose="020B0604020202020204" pitchFamily="34" charset="0"/>
              <a:buChar char="•"/>
            </a:pPr>
            <a:endParaRPr lang="en-US" sz="2200" dirty="0" smtClean="0"/>
          </a:p>
          <a:p>
            <a:pPr marL="285750" indent="-285750">
              <a:lnSpc>
                <a:spcPct val="150000"/>
              </a:lnSpc>
              <a:buFont typeface="Arial" panose="020B0604020202020204" pitchFamily="34" charset="0"/>
              <a:buChar char="•"/>
            </a:pPr>
            <a:r>
              <a:rPr lang="en-US" sz="2200" dirty="0"/>
              <a:t>Scores high on </a:t>
            </a:r>
            <a:r>
              <a:rPr lang="en-US" sz="2200" dirty="0" smtClean="0"/>
              <a:t>Governance, Ethics, Reputation ,Transparency and Professional </a:t>
            </a:r>
            <a:r>
              <a:rPr lang="en-US" sz="2200" dirty="0"/>
              <a:t> </a:t>
            </a:r>
            <a:r>
              <a:rPr lang="en-US" sz="2200" dirty="0" smtClean="0"/>
              <a:t>Management helping attract and retain talent.</a:t>
            </a:r>
            <a:endParaRPr lang="en-US" sz="2200" dirty="0"/>
          </a:p>
        </p:txBody>
      </p:sp>
    </p:spTree>
    <p:extLst>
      <p:ext uri="{BB962C8B-B14F-4D97-AF65-F5344CB8AC3E}">
        <p14:creationId xmlns:p14="http://schemas.microsoft.com/office/powerpoint/2010/main" val="2815889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288658" cy="497904"/>
          </a:xfrm>
        </p:spPr>
        <p:txBody>
          <a:bodyPr>
            <a:noAutofit/>
          </a:bodyPr>
          <a:lstStyle/>
          <a:p>
            <a:r>
              <a:rPr lang="en-US" sz="4000" dirty="0" smtClean="0"/>
              <a:t>Operating Business Org Chart</a:t>
            </a:r>
            <a:endParaRPr lang="en-US" sz="4000" dirty="0"/>
          </a:p>
        </p:txBody>
      </p:sp>
      <p:cxnSp>
        <p:nvCxnSpPr>
          <p:cNvPr id="10" name="Straight Connector 9"/>
          <p:cNvCxnSpPr/>
          <p:nvPr/>
        </p:nvCxnSpPr>
        <p:spPr>
          <a:xfrm>
            <a:off x="5685300" y="1375286"/>
            <a:ext cx="53190" cy="508129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5269436" y="3918352"/>
            <a:ext cx="442459" cy="56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246574" y="1963670"/>
            <a:ext cx="4890499" cy="646331"/>
          </a:xfrm>
          <a:prstGeom prst="rect">
            <a:avLst/>
          </a:prstGeom>
          <a:noFill/>
          <a:ln>
            <a:solidFill>
              <a:schemeClr val="accent1"/>
            </a:solidFill>
          </a:ln>
        </p:spPr>
        <p:txBody>
          <a:bodyPr wrap="square" rtlCol="0">
            <a:spAutoFit/>
          </a:bodyPr>
          <a:lstStyle/>
          <a:p>
            <a:pPr algn="ctr"/>
            <a:r>
              <a:rPr lang="en-US" dirty="0" smtClean="0"/>
              <a:t>Pawan Goyal</a:t>
            </a:r>
          </a:p>
          <a:p>
            <a:pPr algn="ctr"/>
            <a:r>
              <a:rPr lang="en-US" dirty="0" smtClean="0"/>
              <a:t>Chief Business Officer- Naukri</a:t>
            </a:r>
            <a:endParaRPr lang="en-US" dirty="0"/>
          </a:p>
        </p:txBody>
      </p:sp>
      <p:sp>
        <p:nvSpPr>
          <p:cNvPr id="3" name="TextBox 2"/>
          <p:cNvSpPr txBox="1"/>
          <p:nvPr/>
        </p:nvSpPr>
        <p:spPr>
          <a:xfrm>
            <a:off x="3174713" y="728955"/>
            <a:ext cx="5137080" cy="646331"/>
          </a:xfrm>
          <a:prstGeom prst="rect">
            <a:avLst/>
          </a:prstGeom>
          <a:noFill/>
          <a:ln>
            <a:solidFill>
              <a:schemeClr val="accent1"/>
            </a:solidFill>
          </a:ln>
        </p:spPr>
        <p:txBody>
          <a:bodyPr wrap="square" rtlCol="0">
            <a:spAutoFit/>
          </a:bodyPr>
          <a:lstStyle/>
          <a:p>
            <a:pPr algn="ctr"/>
            <a:r>
              <a:rPr lang="en-US" dirty="0" smtClean="0"/>
              <a:t>Hitesh Oberoi</a:t>
            </a:r>
          </a:p>
          <a:p>
            <a:pPr algn="ctr"/>
            <a:r>
              <a:rPr lang="en-US" dirty="0" smtClean="0"/>
              <a:t>Cofounder, CEO and MD.</a:t>
            </a:r>
            <a:endParaRPr lang="en-US" b="1" dirty="0"/>
          </a:p>
        </p:txBody>
      </p:sp>
      <p:sp>
        <p:nvSpPr>
          <p:cNvPr id="14" name="TextBox 13"/>
          <p:cNvSpPr txBox="1"/>
          <p:nvPr/>
        </p:nvSpPr>
        <p:spPr>
          <a:xfrm>
            <a:off x="290546" y="2796651"/>
            <a:ext cx="4890499" cy="646331"/>
          </a:xfrm>
          <a:prstGeom prst="rect">
            <a:avLst/>
          </a:prstGeom>
          <a:noFill/>
          <a:ln>
            <a:solidFill>
              <a:schemeClr val="accent1"/>
            </a:solidFill>
          </a:ln>
        </p:spPr>
        <p:txBody>
          <a:bodyPr wrap="square" rtlCol="0">
            <a:spAutoFit/>
          </a:bodyPr>
          <a:lstStyle/>
          <a:p>
            <a:pPr algn="ctr"/>
            <a:r>
              <a:rPr lang="en-US" dirty="0" smtClean="0"/>
              <a:t>Maneesh Upadhyaya</a:t>
            </a:r>
          </a:p>
          <a:p>
            <a:pPr algn="ctr"/>
            <a:r>
              <a:rPr lang="en-US" dirty="0" smtClean="0"/>
              <a:t>Chief Business Officer- 99acres.</a:t>
            </a:r>
            <a:endParaRPr lang="en-US" dirty="0"/>
          </a:p>
        </p:txBody>
      </p:sp>
      <p:sp>
        <p:nvSpPr>
          <p:cNvPr id="15" name="TextBox 14"/>
          <p:cNvSpPr txBox="1"/>
          <p:nvPr/>
        </p:nvSpPr>
        <p:spPr>
          <a:xfrm>
            <a:off x="264125" y="3629584"/>
            <a:ext cx="4890499" cy="646331"/>
          </a:xfrm>
          <a:prstGeom prst="rect">
            <a:avLst/>
          </a:prstGeom>
          <a:noFill/>
          <a:ln>
            <a:solidFill>
              <a:schemeClr val="accent1"/>
            </a:solidFill>
          </a:ln>
        </p:spPr>
        <p:txBody>
          <a:bodyPr wrap="square" rtlCol="0">
            <a:spAutoFit/>
          </a:bodyPr>
          <a:lstStyle/>
          <a:p>
            <a:pPr algn="ctr"/>
            <a:r>
              <a:rPr lang="en-US" dirty="0" smtClean="0"/>
              <a:t>Rohan Mathur</a:t>
            </a:r>
          </a:p>
          <a:p>
            <a:pPr algn="ctr"/>
            <a:r>
              <a:rPr lang="en-US" dirty="0" smtClean="0"/>
              <a:t>Business Head- </a:t>
            </a:r>
            <a:r>
              <a:rPr lang="en-US" dirty="0" err="1" smtClean="0"/>
              <a:t>Jeevansathi</a:t>
            </a:r>
            <a:endParaRPr lang="en-US" dirty="0"/>
          </a:p>
        </p:txBody>
      </p:sp>
      <p:sp>
        <p:nvSpPr>
          <p:cNvPr id="16" name="TextBox 15"/>
          <p:cNvSpPr txBox="1"/>
          <p:nvPr/>
        </p:nvSpPr>
        <p:spPr>
          <a:xfrm>
            <a:off x="264125" y="4473235"/>
            <a:ext cx="4890499" cy="646331"/>
          </a:xfrm>
          <a:prstGeom prst="rect">
            <a:avLst/>
          </a:prstGeom>
          <a:noFill/>
          <a:ln>
            <a:solidFill>
              <a:schemeClr val="accent1"/>
            </a:solidFill>
          </a:ln>
        </p:spPr>
        <p:txBody>
          <a:bodyPr wrap="square" rtlCol="0">
            <a:spAutoFit/>
          </a:bodyPr>
          <a:lstStyle/>
          <a:p>
            <a:pPr algn="ctr"/>
            <a:r>
              <a:rPr lang="en-US" dirty="0" smtClean="0"/>
              <a:t>Vivek Jain</a:t>
            </a:r>
          </a:p>
          <a:p>
            <a:pPr algn="ctr"/>
            <a:r>
              <a:rPr lang="en-US" dirty="0" smtClean="0"/>
              <a:t>Chief Business Officer- </a:t>
            </a:r>
            <a:r>
              <a:rPr lang="en-US" dirty="0" err="1" smtClean="0"/>
              <a:t>Shiksha</a:t>
            </a:r>
            <a:r>
              <a:rPr lang="en-US" dirty="0" smtClean="0"/>
              <a:t>.</a:t>
            </a:r>
            <a:endParaRPr lang="en-US" dirty="0"/>
          </a:p>
        </p:txBody>
      </p:sp>
      <p:sp>
        <p:nvSpPr>
          <p:cNvPr id="17" name="TextBox 16"/>
          <p:cNvSpPr txBox="1"/>
          <p:nvPr/>
        </p:nvSpPr>
        <p:spPr>
          <a:xfrm>
            <a:off x="6296352" y="2095522"/>
            <a:ext cx="4890499" cy="646331"/>
          </a:xfrm>
          <a:prstGeom prst="rect">
            <a:avLst/>
          </a:prstGeom>
          <a:noFill/>
          <a:ln>
            <a:solidFill>
              <a:schemeClr val="accent1"/>
            </a:solidFill>
          </a:ln>
        </p:spPr>
        <p:txBody>
          <a:bodyPr wrap="square" rtlCol="0">
            <a:spAutoFit/>
          </a:bodyPr>
          <a:lstStyle/>
          <a:p>
            <a:pPr algn="ctr"/>
            <a:r>
              <a:rPr lang="en-US" dirty="0" smtClean="0"/>
              <a:t>Chintan Thakkar</a:t>
            </a:r>
          </a:p>
          <a:p>
            <a:pPr algn="ctr"/>
            <a:r>
              <a:rPr lang="en-US" dirty="0" smtClean="0"/>
              <a:t>Director and Chief Financial Officer</a:t>
            </a:r>
            <a:endParaRPr lang="en-US" dirty="0"/>
          </a:p>
        </p:txBody>
      </p:sp>
      <p:sp>
        <p:nvSpPr>
          <p:cNvPr id="19" name="TextBox 18"/>
          <p:cNvSpPr txBox="1"/>
          <p:nvPr/>
        </p:nvSpPr>
        <p:spPr>
          <a:xfrm>
            <a:off x="6296352" y="3151724"/>
            <a:ext cx="4890499" cy="646331"/>
          </a:xfrm>
          <a:prstGeom prst="rect">
            <a:avLst/>
          </a:prstGeom>
          <a:noFill/>
          <a:ln>
            <a:solidFill>
              <a:schemeClr val="accent1"/>
            </a:solidFill>
          </a:ln>
        </p:spPr>
        <p:txBody>
          <a:bodyPr wrap="square" rtlCol="0">
            <a:spAutoFit/>
          </a:bodyPr>
          <a:lstStyle/>
          <a:p>
            <a:pPr algn="ctr"/>
            <a:r>
              <a:rPr lang="en-US" dirty="0" smtClean="0"/>
              <a:t>Sharmeen Khalid.</a:t>
            </a:r>
          </a:p>
          <a:p>
            <a:pPr algn="ctr"/>
            <a:r>
              <a:rPr lang="en-US" dirty="0" smtClean="0"/>
              <a:t>Chief HR Officer.</a:t>
            </a:r>
            <a:endParaRPr lang="en-US" dirty="0"/>
          </a:p>
        </p:txBody>
      </p:sp>
      <p:sp>
        <p:nvSpPr>
          <p:cNvPr id="22" name="TextBox 21"/>
          <p:cNvSpPr txBox="1"/>
          <p:nvPr/>
        </p:nvSpPr>
        <p:spPr>
          <a:xfrm>
            <a:off x="6313903" y="4127749"/>
            <a:ext cx="4890499" cy="646331"/>
          </a:xfrm>
          <a:prstGeom prst="rect">
            <a:avLst/>
          </a:prstGeom>
          <a:noFill/>
          <a:ln>
            <a:solidFill>
              <a:schemeClr val="accent1"/>
            </a:solidFill>
          </a:ln>
        </p:spPr>
        <p:txBody>
          <a:bodyPr wrap="square" rtlCol="0">
            <a:spAutoFit/>
          </a:bodyPr>
          <a:lstStyle/>
          <a:p>
            <a:pPr algn="ctr"/>
            <a:r>
              <a:rPr lang="en-US" dirty="0" smtClean="0"/>
              <a:t>Sumeet Singh</a:t>
            </a:r>
          </a:p>
          <a:p>
            <a:pPr algn="ctr"/>
            <a:r>
              <a:rPr lang="en-US" dirty="0" smtClean="0"/>
              <a:t>Chief Marketing Officer.</a:t>
            </a:r>
            <a:endParaRPr lang="en-US" dirty="0"/>
          </a:p>
        </p:txBody>
      </p:sp>
      <p:sp>
        <p:nvSpPr>
          <p:cNvPr id="23" name="TextBox 22"/>
          <p:cNvSpPr txBox="1"/>
          <p:nvPr/>
        </p:nvSpPr>
        <p:spPr>
          <a:xfrm>
            <a:off x="6313903" y="5103436"/>
            <a:ext cx="4890499" cy="646331"/>
          </a:xfrm>
          <a:prstGeom prst="rect">
            <a:avLst/>
          </a:prstGeom>
          <a:noFill/>
          <a:ln>
            <a:solidFill>
              <a:schemeClr val="accent1"/>
            </a:solidFill>
          </a:ln>
        </p:spPr>
        <p:txBody>
          <a:bodyPr wrap="square" rtlCol="0">
            <a:spAutoFit/>
          </a:bodyPr>
          <a:lstStyle/>
          <a:p>
            <a:pPr algn="ctr"/>
            <a:r>
              <a:rPr lang="en-US" dirty="0" smtClean="0"/>
              <a:t>Sumit Jaiswal</a:t>
            </a:r>
          </a:p>
          <a:p>
            <a:pPr algn="ctr"/>
            <a:r>
              <a:rPr lang="en-US" dirty="0" smtClean="0"/>
              <a:t>Corporate Development</a:t>
            </a:r>
            <a:endParaRPr lang="en-US" dirty="0"/>
          </a:p>
        </p:txBody>
      </p:sp>
      <p:sp>
        <p:nvSpPr>
          <p:cNvPr id="24" name="TextBox 23"/>
          <p:cNvSpPr txBox="1"/>
          <p:nvPr/>
        </p:nvSpPr>
        <p:spPr>
          <a:xfrm>
            <a:off x="246573" y="5316886"/>
            <a:ext cx="4890499" cy="646331"/>
          </a:xfrm>
          <a:prstGeom prst="rect">
            <a:avLst/>
          </a:prstGeom>
          <a:noFill/>
          <a:ln>
            <a:solidFill>
              <a:schemeClr val="accent1"/>
            </a:solidFill>
          </a:ln>
        </p:spPr>
        <p:txBody>
          <a:bodyPr wrap="square" rtlCol="0">
            <a:spAutoFit/>
          </a:bodyPr>
          <a:lstStyle/>
          <a:p>
            <a:pPr algn="ctr"/>
            <a:r>
              <a:rPr lang="en-US" dirty="0" smtClean="0"/>
              <a:t>Shantanu Mathur</a:t>
            </a:r>
          </a:p>
          <a:p>
            <a:pPr algn="ctr"/>
            <a:r>
              <a:rPr lang="en-US" dirty="0" smtClean="0"/>
              <a:t>Head- </a:t>
            </a:r>
            <a:r>
              <a:rPr lang="en-US" dirty="0" err="1" smtClean="0"/>
              <a:t>BigShyft</a:t>
            </a:r>
            <a:endParaRPr lang="en-US" dirty="0"/>
          </a:p>
        </p:txBody>
      </p:sp>
      <p:sp>
        <p:nvSpPr>
          <p:cNvPr id="25" name="TextBox 24"/>
          <p:cNvSpPr txBox="1"/>
          <p:nvPr/>
        </p:nvSpPr>
        <p:spPr>
          <a:xfrm>
            <a:off x="264125" y="6125122"/>
            <a:ext cx="4890499" cy="646331"/>
          </a:xfrm>
          <a:prstGeom prst="rect">
            <a:avLst/>
          </a:prstGeom>
          <a:noFill/>
          <a:ln>
            <a:solidFill>
              <a:schemeClr val="accent1"/>
            </a:solidFill>
          </a:ln>
        </p:spPr>
        <p:txBody>
          <a:bodyPr wrap="square" rtlCol="0">
            <a:spAutoFit/>
          </a:bodyPr>
          <a:lstStyle/>
          <a:p>
            <a:pPr algn="ctr"/>
            <a:r>
              <a:rPr lang="en-US" dirty="0" smtClean="0"/>
              <a:t>Roushan Bharti</a:t>
            </a:r>
          </a:p>
          <a:p>
            <a:pPr algn="ctr"/>
            <a:r>
              <a:rPr lang="en-US" dirty="0" smtClean="0"/>
              <a:t>Head- Jobhai.com</a:t>
            </a:r>
            <a:endParaRPr lang="en-US" dirty="0"/>
          </a:p>
        </p:txBody>
      </p:sp>
      <p:cxnSp>
        <p:nvCxnSpPr>
          <p:cNvPr id="30" name="Straight Connector 29"/>
          <p:cNvCxnSpPr/>
          <p:nvPr/>
        </p:nvCxnSpPr>
        <p:spPr>
          <a:xfrm flipV="1">
            <a:off x="5247176" y="2272774"/>
            <a:ext cx="442459" cy="56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5296031" y="3054567"/>
            <a:ext cx="442459" cy="56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5257450" y="4718024"/>
            <a:ext cx="442459" cy="56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5286561" y="5630709"/>
            <a:ext cx="442459" cy="56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5264302" y="6450926"/>
            <a:ext cx="442459" cy="56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5728347" y="2425174"/>
            <a:ext cx="442459" cy="56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5726636" y="3450876"/>
            <a:ext cx="442459" cy="56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5755747" y="4456029"/>
            <a:ext cx="442459" cy="56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5836228" y="5430360"/>
            <a:ext cx="442459" cy="565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8126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612"/>
            <a:ext cx="8535366" cy="773717"/>
          </a:xfrm>
        </p:spPr>
        <p:txBody>
          <a:bodyPr>
            <a:normAutofit/>
          </a:bodyPr>
          <a:lstStyle/>
          <a:p>
            <a:pPr algn="l"/>
            <a:r>
              <a:rPr lang="en-US" sz="3200" dirty="0"/>
              <a:t>Board of Directors</a:t>
            </a:r>
          </a:p>
        </p:txBody>
      </p:sp>
      <p:sp>
        <p:nvSpPr>
          <p:cNvPr id="4" name="Rectangle 27"/>
          <p:cNvSpPr>
            <a:spLocks noChangeArrowheads="1"/>
          </p:cNvSpPr>
          <p:nvPr/>
        </p:nvSpPr>
        <p:spPr bwMode="auto">
          <a:xfrm>
            <a:off x="3806788" y="1176393"/>
            <a:ext cx="2563190" cy="5349875"/>
          </a:xfrm>
          <a:prstGeom prst="rect">
            <a:avLst/>
          </a:prstGeom>
          <a:noFill/>
          <a:ln w="9525" algn="ctr">
            <a:solidFill>
              <a:schemeClr val="tx1"/>
            </a:solidFill>
            <a:round/>
            <a:headEnd/>
            <a:tailEnd/>
          </a:ln>
        </p:spPr>
        <p:txBody>
          <a:bodyPr/>
          <a:lstStyle/>
          <a:p>
            <a:pPr algn="ctr" eaLnBrk="0" hangingPunct="0"/>
            <a:endParaRPr lang="en-US" dirty="0"/>
          </a:p>
        </p:txBody>
      </p:sp>
      <p:sp>
        <p:nvSpPr>
          <p:cNvPr id="5" name="Rectangle 26"/>
          <p:cNvSpPr>
            <a:spLocks noChangeArrowheads="1"/>
          </p:cNvSpPr>
          <p:nvPr/>
        </p:nvSpPr>
        <p:spPr bwMode="auto">
          <a:xfrm>
            <a:off x="6849218" y="1176393"/>
            <a:ext cx="4616741" cy="5349875"/>
          </a:xfrm>
          <a:prstGeom prst="rect">
            <a:avLst/>
          </a:prstGeom>
          <a:noFill/>
          <a:ln w="9525" algn="ctr">
            <a:solidFill>
              <a:schemeClr val="tx1"/>
            </a:solidFill>
            <a:round/>
            <a:headEnd/>
            <a:tailEnd/>
          </a:ln>
        </p:spPr>
        <p:txBody>
          <a:bodyPr/>
          <a:lstStyle/>
          <a:p>
            <a:pPr algn="ctr" eaLnBrk="0" hangingPunct="0"/>
            <a:endParaRPr lang="en-US" dirty="0"/>
          </a:p>
        </p:txBody>
      </p:sp>
      <p:sp>
        <p:nvSpPr>
          <p:cNvPr id="7" name="Rounded Rectangle 6"/>
          <p:cNvSpPr/>
          <p:nvPr/>
        </p:nvSpPr>
        <p:spPr bwMode="auto">
          <a:xfrm>
            <a:off x="6959534" y="1552276"/>
            <a:ext cx="2063929" cy="1104132"/>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eaLnBrk="0" hangingPunct="0">
              <a:defRPr/>
            </a:pPr>
            <a:r>
              <a:rPr lang="en-US" sz="1000" b="1" dirty="0" err="1" smtClean="0">
                <a:solidFill>
                  <a:srgbClr val="000000"/>
                </a:solidFill>
                <a:cs typeface="Arial" pitchFamily="34" charset="0"/>
              </a:rPr>
              <a:t>Arindham</a:t>
            </a:r>
            <a:r>
              <a:rPr lang="en-US" sz="1000" b="1" dirty="0" smtClean="0">
                <a:solidFill>
                  <a:srgbClr val="000000"/>
                </a:solidFill>
                <a:cs typeface="Arial" pitchFamily="34" charset="0"/>
              </a:rPr>
              <a:t> Bhattacharya (61)</a:t>
            </a:r>
          </a:p>
          <a:p>
            <a:pPr eaLnBrk="0" hangingPunct="0">
              <a:defRPr/>
            </a:pPr>
            <a:r>
              <a:rPr lang="en-US" sz="900" dirty="0" smtClean="0">
                <a:solidFill>
                  <a:srgbClr val="000000"/>
                </a:solidFill>
                <a:cs typeface="Arial" pitchFamily="34" charset="0"/>
              </a:rPr>
              <a:t>B Tech (IIT </a:t>
            </a:r>
            <a:r>
              <a:rPr lang="en-US" sz="900" dirty="0" err="1" smtClean="0">
                <a:solidFill>
                  <a:srgbClr val="000000"/>
                </a:solidFill>
                <a:cs typeface="Arial" pitchFamily="34" charset="0"/>
              </a:rPr>
              <a:t>Kharagpur</a:t>
            </a:r>
            <a:r>
              <a:rPr lang="en-US" sz="900" dirty="0" smtClean="0">
                <a:solidFill>
                  <a:srgbClr val="000000"/>
                </a:solidFill>
                <a:cs typeface="Arial" pitchFamily="34" charset="0"/>
              </a:rPr>
              <a:t>) , M </a:t>
            </a:r>
            <a:r>
              <a:rPr lang="en-US" sz="900" dirty="0" err="1" smtClean="0">
                <a:solidFill>
                  <a:srgbClr val="000000"/>
                </a:solidFill>
                <a:cs typeface="Arial" pitchFamily="34" charset="0"/>
              </a:rPr>
              <a:t>Sc</a:t>
            </a:r>
            <a:r>
              <a:rPr lang="en-US" sz="900" dirty="0" smtClean="0">
                <a:solidFill>
                  <a:srgbClr val="000000"/>
                </a:solidFill>
                <a:cs typeface="Arial" pitchFamily="34" charset="0"/>
              </a:rPr>
              <a:t> ( </a:t>
            </a:r>
            <a:r>
              <a:rPr lang="en-US" sz="900" dirty="0" err="1" smtClean="0">
                <a:solidFill>
                  <a:srgbClr val="000000"/>
                </a:solidFill>
                <a:cs typeface="Arial" pitchFamily="34" charset="0"/>
              </a:rPr>
              <a:t>Univ</a:t>
            </a:r>
            <a:r>
              <a:rPr lang="en-US" sz="900" dirty="0" smtClean="0">
                <a:solidFill>
                  <a:srgbClr val="000000"/>
                </a:solidFill>
                <a:cs typeface="Arial" pitchFamily="34" charset="0"/>
              </a:rPr>
              <a:t> Of Warwick, MBA ( IIM-A), PhD Engineering ( </a:t>
            </a:r>
            <a:r>
              <a:rPr lang="en-US" sz="900" dirty="0" err="1" smtClean="0">
                <a:solidFill>
                  <a:srgbClr val="000000"/>
                </a:solidFill>
                <a:cs typeface="Arial" pitchFamily="34" charset="0"/>
              </a:rPr>
              <a:t>Univ</a:t>
            </a:r>
            <a:r>
              <a:rPr lang="en-US" sz="900" dirty="0" smtClean="0">
                <a:solidFill>
                  <a:srgbClr val="000000"/>
                </a:solidFill>
                <a:cs typeface="Arial" pitchFamily="34" charset="0"/>
              </a:rPr>
              <a:t> of Warwick)</a:t>
            </a:r>
          </a:p>
          <a:p>
            <a:pPr eaLnBrk="0" hangingPunct="0">
              <a:defRPr/>
            </a:pPr>
            <a:endParaRPr lang="en-US" sz="900" dirty="0">
              <a:solidFill>
                <a:srgbClr val="000000"/>
              </a:solidFill>
              <a:cs typeface="Arial" pitchFamily="34" charset="0"/>
            </a:endParaRPr>
          </a:p>
          <a:p>
            <a:pPr eaLnBrk="0" hangingPunct="0">
              <a:defRPr/>
            </a:pPr>
            <a:r>
              <a:rPr lang="en-US" sz="900" dirty="0" smtClean="0">
                <a:solidFill>
                  <a:srgbClr val="000000"/>
                </a:solidFill>
                <a:cs typeface="Arial" pitchFamily="34" charset="0"/>
              </a:rPr>
              <a:t>Previously worked with Boston Consulting Group. </a:t>
            </a:r>
            <a:endParaRPr lang="en-US" sz="900" dirty="0">
              <a:solidFill>
                <a:srgbClr val="000000"/>
              </a:solidFill>
              <a:cs typeface="Arial" pitchFamily="34" charset="0"/>
            </a:endParaRPr>
          </a:p>
        </p:txBody>
      </p:sp>
      <p:sp>
        <p:nvSpPr>
          <p:cNvPr id="8" name="Rounded Rectangle 7"/>
          <p:cNvSpPr/>
          <p:nvPr/>
        </p:nvSpPr>
        <p:spPr bwMode="auto">
          <a:xfrm>
            <a:off x="9165070" y="1571159"/>
            <a:ext cx="2057399" cy="1104132"/>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eaLnBrk="0" hangingPunct="0">
              <a:defRPr/>
            </a:pPr>
            <a:r>
              <a:rPr lang="en-US" sz="1000" b="1" dirty="0" err="1" smtClean="0">
                <a:solidFill>
                  <a:srgbClr val="000000"/>
                </a:solidFill>
              </a:rPr>
              <a:t>Aruna</a:t>
            </a:r>
            <a:r>
              <a:rPr lang="en-US" sz="1000" b="1" dirty="0" smtClean="0">
                <a:solidFill>
                  <a:srgbClr val="000000"/>
                </a:solidFill>
              </a:rPr>
              <a:t> </a:t>
            </a:r>
            <a:r>
              <a:rPr lang="en-US" sz="1000" b="1" dirty="0" err="1" smtClean="0">
                <a:solidFill>
                  <a:srgbClr val="000000"/>
                </a:solidFill>
              </a:rPr>
              <a:t>Sundarajan</a:t>
            </a:r>
            <a:r>
              <a:rPr lang="en-US" sz="1000" b="1" dirty="0" smtClean="0">
                <a:solidFill>
                  <a:srgbClr val="000000"/>
                </a:solidFill>
              </a:rPr>
              <a:t> (63)</a:t>
            </a:r>
          </a:p>
          <a:p>
            <a:pPr eaLnBrk="0" hangingPunct="0">
              <a:defRPr/>
            </a:pPr>
            <a:r>
              <a:rPr lang="en-US" sz="1000" dirty="0" smtClean="0">
                <a:solidFill>
                  <a:srgbClr val="000000"/>
                </a:solidFill>
              </a:rPr>
              <a:t>Diploma in Public Administration, ( International Institute of Public Administration , Italy)</a:t>
            </a:r>
          </a:p>
          <a:p>
            <a:pPr eaLnBrk="0" hangingPunct="0">
              <a:defRPr/>
            </a:pPr>
            <a:r>
              <a:rPr lang="en-US" sz="1000" dirty="0" smtClean="0">
                <a:solidFill>
                  <a:srgbClr val="000000"/>
                </a:solidFill>
              </a:rPr>
              <a:t>Previously worked with Indian Administrative Services</a:t>
            </a:r>
            <a:endParaRPr lang="en-US" sz="1000" dirty="0">
              <a:solidFill>
                <a:srgbClr val="000000"/>
              </a:solidFill>
            </a:endParaRPr>
          </a:p>
        </p:txBody>
      </p:sp>
      <p:sp>
        <p:nvSpPr>
          <p:cNvPr id="10" name="Rounded Rectangle 9"/>
          <p:cNvSpPr/>
          <p:nvPr/>
        </p:nvSpPr>
        <p:spPr bwMode="auto">
          <a:xfrm>
            <a:off x="9147333" y="2725798"/>
            <a:ext cx="2075135" cy="1136145"/>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algn="ctr" eaLnBrk="0" hangingPunct="0">
              <a:defRPr/>
            </a:pPr>
            <a:endParaRPr lang="en-US" dirty="0">
              <a:solidFill>
                <a:srgbClr val="000000"/>
              </a:solidFill>
            </a:endParaRPr>
          </a:p>
        </p:txBody>
      </p:sp>
      <p:sp>
        <p:nvSpPr>
          <p:cNvPr id="11" name="Rounded Rectangle 10"/>
          <p:cNvSpPr/>
          <p:nvPr/>
        </p:nvSpPr>
        <p:spPr bwMode="auto">
          <a:xfrm>
            <a:off x="3884060" y="2735500"/>
            <a:ext cx="2383175" cy="1126444"/>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algn="ctr" eaLnBrk="0" hangingPunct="0">
              <a:defRPr/>
            </a:pPr>
            <a:endParaRPr lang="en-US" dirty="0">
              <a:solidFill>
                <a:srgbClr val="000000"/>
              </a:solidFill>
            </a:endParaRPr>
          </a:p>
        </p:txBody>
      </p:sp>
      <p:sp>
        <p:nvSpPr>
          <p:cNvPr id="15" name="TextBox 23"/>
          <p:cNvSpPr txBox="1">
            <a:spLocks noChangeArrowheads="1"/>
          </p:cNvSpPr>
          <p:nvPr/>
        </p:nvSpPr>
        <p:spPr bwMode="auto">
          <a:xfrm>
            <a:off x="3912941" y="2811699"/>
            <a:ext cx="2394577" cy="1015663"/>
          </a:xfrm>
          <a:prstGeom prst="rect">
            <a:avLst/>
          </a:prstGeom>
          <a:noFill/>
          <a:ln w="9525">
            <a:noFill/>
            <a:miter lim="800000"/>
            <a:headEnd/>
            <a:tailEnd/>
          </a:ln>
        </p:spPr>
        <p:txBody>
          <a:bodyPr wrap="square">
            <a:spAutoFit/>
          </a:bodyPr>
          <a:lstStyle/>
          <a:p>
            <a:pPr eaLnBrk="0" hangingPunct="0">
              <a:lnSpc>
                <a:spcPct val="150000"/>
              </a:lnSpc>
            </a:pPr>
            <a:r>
              <a:rPr lang="en-US" sz="1000" b="1" dirty="0">
                <a:solidFill>
                  <a:srgbClr val="000000"/>
                </a:solidFill>
              </a:rPr>
              <a:t>Bala Deshpande (56)</a:t>
            </a:r>
          </a:p>
          <a:p>
            <a:pPr eaLnBrk="0" hangingPunct="0">
              <a:lnSpc>
                <a:spcPct val="150000"/>
              </a:lnSpc>
            </a:pPr>
            <a:r>
              <a:rPr lang="en-US" sz="1000" dirty="0">
                <a:solidFill>
                  <a:srgbClr val="000000"/>
                </a:solidFill>
              </a:rPr>
              <a:t>Non Executive Director</a:t>
            </a:r>
          </a:p>
          <a:p>
            <a:pPr eaLnBrk="0" hangingPunct="0">
              <a:lnSpc>
                <a:spcPct val="150000"/>
              </a:lnSpc>
            </a:pPr>
            <a:r>
              <a:rPr lang="en-US" sz="1000" dirty="0">
                <a:solidFill>
                  <a:srgbClr val="000000"/>
                </a:solidFill>
              </a:rPr>
              <a:t>MA Econ., MMS JBIMS</a:t>
            </a:r>
          </a:p>
          <a:p>
            <a:pPr eaLnBrk="0" hangingPunct="0">
              <a:lnSpc>
                <a:spcPct val="150000"/>
              </a:lnSpc>
            </a:pPr>
            <a:r>
              <a:rPr lang="en-US" sz="1000" dirty="0">
                <a:solidFill>
                  <a:srgbClr val="000000"/>
                </a:solidFill>
              </a:rPr>
              <a:t>Sr. MD, New Enterprise Associates (NEA</a:t>
            </a:r>
            <a:r>
              <a:rPr lang="en-US" sz="1000" b="1" dirty="0">
                <a:solidFill>
                  <a:srgbClr val="000000"/>
                </a:solidFill>
              </a:rPr>
              <a:t>)</a:t>
            </a:r>
          </a:p>
        </p:txBody>
      </p:sp>
      <p:sp>
        <p:nvSpPr>
          <p:cNvPr id="16" name="Rounded Rectangle 15"/>
          <p:cNvSpPr/>
          <p:nvPr/>
        </p:nvSpPr>
        <p:spPr bwMode="auto">
          <a:xfrm>
            <a:off x="3900718" y="1552276"/>
            <a:ext cx="2366517" cy="1104132"/>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algn="ctr" eaLnBrk="0" hangingPunct="0">
              <a:defRPr/>
            </a:pPr>
            <a:endParaRPr lang="en-US" dirty="0">
              <a:solidFill>
                <a:srgbClr val="000000"/>
              </a:solidFill>
            </a:endParaRPr>
          </a:p>
        </p:txBody>
      </p:sp>
      <p:sp>
        <p:nvSpPr>
          <p:cNvPr id="17" name="TextBox 19"/>
          <p:cNvSpPr txBox="1">
            <a:spLocks noChangeArrowheads="1"/>
          </p:cNvSpPr>
          <p:nvPr/>
        </p:nvSpPr>
        <p:spPr bwMode="auto">
          <a:xfrm>
            <a:off x="3991565" y="1539868"/>
            <a:ext cx="2228834" cy="1195199"/>
          </a:xfrm>
          <a:prstGeom prst="rect">
            <a:avLst/>
          </a:prstGeom>
          <a:noFill/>
          <a:ln w="9525">
            <a:noFill/>
            <a:miter lim="800000"/>
            <a:headEnd/>
            <a:tailEnd/>
          </a:ln>
        </p:spPr>
        <p:txBody>
          <a:bodyPr wrap="square">
            <a:spAutoFit/>
          </a:bodyPr>
          <a:lstStyle/>
          <a:p>
            <a:pPr eaLnBrk="0" hangingPunct="0"/>
            <a:r>
              <a:rPr lang="en-US" sz="1000" b="1" dirty="0">
                <a:solidFill>
                  <a:srgbClr val="000000"/>
                </a:solidFill>
              </a:rPr>
              <a:t>Kapil Kapoor (58)</a:t>
            </a:r>
          </a:p>
          <a:p>
            <a:pPr eaLnBrk="0" hangingPunct="0">
              <a:spcBef>
                <a:spcPts val="600"/>
              </a:spcBef>
              <a:spcAft>
                <a:spcPts val="400"/>
              </a:spcAft>
            </a:pPr>
            <a:r>
              <a:rPr lang="en-US" sz="1000" dirty="0">
                <a:solidFill>
                  <a:srgbClr val="000000"/>
                </a:solidFill>
              </a:rPr>
              <a:t>Chairman &amp; Non Executive </a:t>
            </a:r>
            <a:r>
              <a:rPr lang="en-US" sz="1000" dirty="0" smtClean="0">
                <a:solidFill>
                  <a:srgbClr val="000000"/>
                </a:solidFill>
              </a:rPr>
              <a:t>Director</a:t>
            </a:r>
          </a:p>
          <a:p>
            <a:pPr eaLnBrk="0" hangingPunct="0">
              <a:spcBef>
                <a:spcPts val="600"/>
              </a:spcBef>
              <a:spcAft>
                <a:spcPts val="400"/>
              </a:spcAft>
            </a:pPr>
            <a:r>
              <a:rPr lang="en-US" sz="1000" dirty="0" err="1" smtClean="0">
                <a:solidFill>
                  <a:srgbClr val="000000"/>
                </a:solidFill>
              </a:rPr>
              <a:t>B.A.Econ</a:t>
            </a:r>
            <a:r>
              <a:rPr lang="en-US" sz="1000" dirty="0">
                <a:solidFill>
                  <a:srgbClr val="000000"/>
                </a:solidFill>
              </a:rPr>
              <a:t>, PGDM </a:t>
            </a:r>
            <a:r>
              <a:rPr lang="en-US" sz="1000" dirty="0" smtClean="0">
                <a:solidFill>
                  <a:srgbClr val="000000"/>
                </a:solidFill>
              </a:rPr>
              <a:t>IIM-A</a:t>
            </a:r>
          </a:p>
          <a:p>
            <a:pPr eaLnBrk="0" hangingPunct="0">
              <a:spcBef>
                <a:spcPts val="600"/>
              </a:spcBef>
              <a:spcAft>
                <a:spcPts val="400"/>
              </a:spcAft>
            </a:pPr>
            <a:r>
              <a:rPr lang="en-US" sz="1000" dirty="0" smtClean="0">
                <a:solidFill>
                  <a:srgbClr val="000000"/>
                </a:solidFill>
              </a:rPr>
              <a:t>Previously </a:t>
            </a:r>
            <a:r>
              <a:rPr lang="en-US" sz="1000" dirty="0">
                <a:solidFill>
                  <a:srgbClr val="000000"/>
                </a:solidFill>
              </a:rPr>
              <a:t>COO (Global Business Development), Timex Group</a:t>
            </a:r>
          </a:p>
        </p:txBody>
      </p:sp>
      <p:sp>
        <p:nvSpPr>
          <p:cNvPr id="18" name="Rounded Rectangle 23"/>
          <p:cNvSpPr>
            <a:spLocks noChangeArrowheads="1"/>
          </p:cNvSpPr>
          <p:nvPr/>
        </p:nvSpPr>
        <p:spPr bwMode="auto">
          <a:xfrm>
            <a:off x="6849218" y="719194"/>
            <a:ext cx="4616741" cy="640322"/>
          </a:xfrm>
          <a:prstGeom prst="roundRect">
            <a:avLst>
              <a:gd name="adj" fmla="val 16667"/>
            </a:avLst>
          </a:prstGeom>
          <a:solidFill>
            <a:srgbClr val="4F81BD"/>
          </a:solidFill>
          <a:ln w="9525" algn="ctr">
            <a:solidFill>
              <a:schemeClr val="tx1"/>
            </a:solidFill>
            <a:round/>
            <a:headEnd/>
            <a:tailEnd/>
          </a:ln>
        </p:spPr>
        <p:txBody>
          <a:bodyPr anchor="ctr" anchorCtr="0"/>
          <a:lstStyle/>
          <a:p>
            <a:pPr algn="ctr" eaLnBrk="0" hangingPunct="0"/>
            <a:r>
              <a:rPr lang="en-US" sz="1400" b="1" dirty="0" err="1">
                <a:solidFill>
                  <a:schemeClr val="bg1"/>
                </a:solidFill>
              </a:rPr>
              <a:t>Independant</a:t>
            </a:r>
            <a:r>
              <a:rPr lang="en-US" sz="1400" b="1" dirty="0">
                <a:solidFill>
                  <a:schemeClr val="bg1"/>
                </a:solidFill>
              </a:rPr>
              <a:t> </a:t>
            </a:r>
          </a:p>
        </p:txBody>
      </p:sp>
      <p:sp>
        <p:nvSpPr>
          <p:cNvPr id="19" name="Rounded Rectangle 24"/>
          <p:cNvSpPr>
            <a:spLocks noChangeArrowheads="1"/>
          </p:cNvSpPr>
          <p:nvPr/>
        </p:nvSpPr>
        <p:spPr bwMode="auto">
          <a:xfrm>
            <a:off x="3806788" y="719195"/>
            <a:ext cx="2563190" cy="721034"/>
          </a:xfrm>
          <a:prstGeom prst="roundRect">
            <a:avLst>
              <a:gd name="adj" fmla="val 16667"/>
            </a:avLst>
          </a:prstGeom>
          <a:solidFill>
            <a:srgbClr val="4F81BD"/>
          </a:solidFill>
          <a:ln w="9525" algn="ctr">
            <a:solidFill>
              <a:schemeClr val="tx1"/>
            </a:solidFill>
            <a:round/>
            <a:headEnd/>
            <a:tailEnd/>
          </a:ln>
        </p:spPr>
        <p:txBody>
          <a:bodyPr anchor="ctr" anchorCtr="0"/>
          <a:lstStyle/>
          <a:p>
            <a:pPr algn="ctr" eaLnBrk="0" hangingPunct="0"/>
            <a:r>
              <a:rPr lang="en-US" sz="1400" b="1" dirty="0">
                <a:solidFill>
                  <a:schemeClr val="bg1"/>
                </a:solidFill>
              </a:rPr>
              <a:t>Non Executive </a:t>
            </a:r>
          </a:p>
        </p:txBody>
      </p:sp>
      <p:sp>
        <p:nvSpPr>
          <p:cNvPr id="21" name="Rounded Rectangle 20"/>
          <p:cNvSpPr/>
          <p:nvPr/>
        </p:nvSpPr>
        <p:spPr bwMode="auto">
          <a:xfrm>
            <a:off x="1013459" y="1552276"/>
            <a:ext cx="2244912" cy="1104132"/>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algn="ctr" eaLnBrk="0" hangingPunct="0">
              <a:defRPr/>
            </a:pPr>
            <a:endParaRPr lang="en-US" dirty="0">
              <a:solidFill>
                <a:srgbClr val="000000"/>
              </a:solidFill>
            </a:endParaRPr>
          </a:p>
        </p:txBody>
      </p:sp>
      <p:sp>
        <p:nvSpPr>
          <p:cNvPr id="22" name="Rounded Rectangle 21"/>
          <p:cNvSpPr/>
          <p:nvPr/>
        </p:nvSpPr>
        <p:spPr bwMode="auto">
          <a:xfrm>
            <a:off x="999520" y="2734802"/>
            <a:ext cx="2258851" cy="1137415"/>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algn="ctr" eaLnBrk="0" hangingPunct="0">
              <a:defRPr/>
            </a:pPr>
            <a:endParaRPr lang="en-US" dirty="0">
              <a:solidFill>
                <a:srgbClr val="000000"/>
              </a:solidFill>
            </a:endParaRPr>
          </a:p>
        </p:txBody>
      </p:sp>
      <p:sp>
        <p:nvSpPr>
          <p:cNvPr id="24" name="TextBox 20"/>
          <p:cNvSpPr txBox="1">
            <a:spLocks noChangeArrowheads="1"/>
          </p:cNvSpPr>
          <p:nvPr/>
        </p:nvSpPr>
        <p:spPr bwMode="auto">
          <a:xfrm>
            <a:off x="997115" y="1604662"/>
            <a:ext cx="2218696" cy="1015663"/>
          </a:xfrm>
          <a:prstGeom prst="rect">
            <a:avLst/>
          </a:prstGeom>
          <a:noFill/>
          <a:ln w="9525">
            <a:noFill/>
            <a:miter lim="800000"/>
            <a:headEnd/>
            <a:tailEnd/>
          </a:ln>
        </p:spPr>
        <p:txBody>
          <a:bodyPr wrap="square">
            <a:spAutoFit/>
          </a:bodyPr>
          <a:lstStyle/>
          <a:p>
            <a:pPr eaLnBrk="0" hangingPunct="0"/>
            <a:r>
              <a:rPr lang="en-US" sz="1000" b="1" dirty="0">
                <a:solidFill>
                  <a:srgbClr val="000000"/>
                </a:solidFill>
              </a:rPr>
              <a:t>Sanjeev Bikhchandani (59)</a:t>
            </a:r>
          </a:p>
          <a:p>
            <a:pPr eaLnBrk="0" hangingPunct="0">
              <a:spcBef>
                <a:spcPts val="300"/>
              </a:spcBef>
            </a:pPr>
            <a:r>
              <a:rPr lang="en-US" sz="1000" dirty="0" smtClean="0">
                <a:solidFill>
                  <a:srgbClr val="000000"/>
                </a:solidFill>
              </a:rPr>
              <a:t>Founder </a:t>
            </a:r>
            <a:r>
              <a:rPr lang="en-US" sz="1000" dirty="0">
                <a:solidFill>
                  <a:srgbClr val="000000"/>
                </a:solidFill>
              </a:rPr>
              <a:t>and Executive Vice Chairman</a:t>
            </a:r>
          </a:p>
          <a:p>
            <a:pPr eaLnBrk="0" hangingPunct="0">
              <a:spcBef>
                <a:spcPts val="300"/>
              </a:spcBef>
            </a:pPr>
            <a:r>
              <a:rPr lang="en-US" sz="1000" dirty="0">
                <a:solidFill>
                  <a:srgbClr val="000000"/>
                </a:solidFill>
              </a:rPr>
              <a:t>BA Econ. St. Stephen’s. </a:t>
            </a:r>
          </a:p>
          <a:p>
            <a:pPr eaLnBrk="0" hangingPunct="0">
              <a:spcBef>
                <a:spcPts val="300"/>
              </a:spcBef>
            </a:pPr>
            <a:r>
              <a:rPr lang="en-US" sz="1000" dirty="0">
                <a:solidFill>
                  <a:srgbClr val="000000"/>
                </a:solidFill>
              </a:rPr>
              <a:t>PGDM IIM-A </a:t>
            </a:r>
          </a:p>
          <a:p>
            <a:pPr eaLnBrk="0" hangingPunct="0">
              <a:spcBef>
                <a:spcPts val="300"/>
              </a:spcBef>
            </a:pPr>
            <a:r>
              <a:rPr lang="en-US" sz="1000" dirty="0">
                <a:solidFill>
                  <a:srgbClr val="000000"/>
                </a:solidFill>
              </a:rPr>
              <a:t>Previously with GlaxoSmithKline</a:t>
            </a:r>
          </a:p>
        </p:txBody>
      </p:sp>
      <p:sp>
        <p:nvSpPr>
          <p:cNvPr id="25" name="TextBox 25"/>
          <p:cNvSpPr txBox="1">
            <a:spLocks noChangeArrowheads="1"/>
          </p:cNvSpPr>
          <p:nvPr/>
        </p:nvSpPr>
        <p:spPr bwMode="auto">
          <a:xfrm>
            <a:off x="997116" y="2808664"/>
            <a:ext cx="2261255" cy="1015663"/>
          </a:xfrm>
          <a:prstGeom prst="rect">
            <a:avLst/>
          </a:prstGeom>
          <a:noFill/>
          <a:ln w="9525">
            <a:noFill/>
            <a:miter lim="800000"/>
            <a:headEnd/>
            <a:tailEnd/>
          </a:ln>
        </p:spPr>
        <p:txBody>
          <a:bodyPr wrap="square">
            <a:spAutoFit/>
          </a:bodyPr>
          <a:lstStyle/>
          <a:p>
            <a:pPr eaLnBrk="0" hangingPunct="0"/>
            <a:r>
              <a:rPr lang="en-US" sz="1000" b="1" dirty="0">
                <a:solidFill>
                  <a:srgbClr val="000000"/>
                </a:solidFill>
              </a:rPr>
              <a:t>Hitesh Oberoi (50)</a:t>
            </a:r>
          </a:p>
          <a:p>
            <a:pPr eaLnBrk="0" hangingPunct="0">
              <a:lnSpc>
                <a:spcPct val="150000"/>
              </a:lnSpc>
              <a:spcBef>
                <a:spcPts val="300"/>
              </a:spcBef>
            </a:pPr>
            <a:r>
              <a:rPr lang="en-US" sz="1000" dirty="0" err="1" smtClean="0">
                <a:solidFill>
                  <a:srgbClr val="000000"/>
                </a:solidFill>
              </a:rPr>
              <a:t>CoPromoter</a:t>
            </a:r>
            <a:r>
              <a:rPr lang="en-US" sz="1000" dirty="0" smtClean="0">
                <a:solidFill>
                  <a:srgbClr val="000000"/>
                </a:solidFill>
              </a:rPr>
              <a:t>, MD and </a:t>
            </a:r>
            <a:r>
              <a:rPr lang="en-US" sz="1000" dirty="0">
                <a:solidFill>
                  <a:srgbClr val="000000"/>
                </a:solidFill>
              </a:rPr>
              <a:t>CEO</a:t>
            </a:r>
          </a:p>
          <a:p>
            <a:pPr eaLnBrk="0" hangingPunct="0">
              <a:lnSpc>
                <a:spcPct val="150000"/>
              </a:lnSpc>
              <a:spcBef>
                <a:spcPts val="300"/>
              </a:spcBef>
            </a:pPr>
            <a:r>
              <a:rPr lang="en-US" sz="1000" dirty="0">
                <a:solidFill>
                  <a:srgbClr val="000000"/>
                </a:solidFill>
              </a:rPr>
              <a:t>B.Tech IIT Delhi, </a:t>
            </a:r>
            <a:r>
              <a:rPr lang="en-US" sz="1000" dirty="0" smtClean="0">
                <a:solidFill>
                  <a:srgbClr val="000000"/>
                </a:solidFill>
              </a:rPr>
              <a:t> PGDM </a:t>
            </a:r>
            <a:r>
              <a:rPr lang="en-US" sz="1000" dirty="0">
                <a:solidFill>
                  <a:srgbClr val="000000"/>
                </a:solidFill>
              </a:rPr>
              <a:t>IIM-B</a:t>
            </a:r>
          </a:p>
          <a:p>
            <a:pPr eaLnBrk="0" hangingPunct="0">
              <a:lnSpc>
                <a:spcPct val="150000"/>
              </a:lnSpc>
            </a:pPr>
            <a:r>
              <a:rPr lang="en-US" sz="1000" dirty="0">
                <a:solidFill>
                  <a:srgbClr val="000000"/>
                </a:solidFill>
              </a:rPr>
              <a:t>Previously with </a:t>
            </a:r>
            <a:r>
              <a:rPr lang="en-US" sz="1000" dirty="0" smtClean="0">
                <a:solidFill>
                  <a:srgbClr val="000000"/>
                </a:solidFill>
              </a:rPr>
              <a:t>HUL </a:t>
            </a:r>
            <a:r>
              <a:rPr lang="en-US" sz="1000" dirty="0">
                <a:solidFill>
                  <a:srgbClr val="000000"/>
                </a:solidFill>
              </a:rPr>
              <a:t>(Unilever)</a:t>
            </a:r>
          </a:p>
        </p:txBody>
      </p:sp>
      <p:sp>
        <p:nvSpPr>
          <p:cNvPr id="26" name="Rectangle 28"/>
          <p:cNvSpPr>
            <a:spLocks noChangeArrowheads="1"/>
          </p:cNvSpPr>
          <p:nvPr/>
        </p:nvSpPr>
        <p:spPr bwMode="auto">
          <a:xfrm>
            <a:off x="896648" y="1192270"/>
            <a:ext cx="2483550" cy="5333998"/>
          </a:xfrm>
          <a:prstGeom prst="rect">
            <a:avLst/>
          </a:prstGeom>
          <a:noFill/>
          <a:ln w="9525" algn="ctr">
            <a:solidFill>
              <a:schemeClr val="tx1"/>
            </a:solidFill>
            <a:round/>
            <a:headEnd/>
            <a:tailEnd/>
          </a:ln>
        </p:spPr>
        <p:txBody>
          <a:bodyPr/>
          <a:lstStyle/>
          <a:p>
            <a:pPr algn="ctr" eaLnBrk="0" hangingPunct="0"/>
            <a:endParaRPr lang="en-US" dirty="0"/>
          </a:p>
        </p:txBody>
      </p:sp>
      <p:sp>
        <p:nvSpPr>
          <p:cNvPr id="27" name="Rounded Rectangle 25"/>
          <p:cNvSpPr>
            <a:spLocks noChangeArrowheads="1"/>
          </p:cNvSpPr>
          <p:nvPr/>
        </p:nvSpPr>
        <p:spPr bwMode="auto">
          <a:xfrm>
            <a:off x="896648" y="749049"/>
            <a:ext cx="2483550" cy="721034"/>
          </a:xfrm>
          <a:prstGeom prst="roundRect">
            <a:avLst>
              <a:gd name="adj" fmla="val 16667"/>
            </a:avLst>
          </a:prstGeom>
          <a:solidFill>
            <a:srgbClr val="4F81BD"/>
          </a:solidFill>
          <a:ln w="9525" algn="ctr">
            <a:solidFill>
              <a:schemeClr val="tx1"/>
            </a:solidFill>
            <a:round/>
            <a:headEnd/>
            <a:tailEnd/>
          </a:ln>
        </p:spPr>
        <p:txBody>
          <a:bodyPr anchor="ctr" anchorCtr="0"/>
          <a:lstStyle/>
          <a:p>
            <a:pPr algn="ctr" eaLnBrk="0" hangingPunct="0"/>
            <a:r>
              <a:rPr lang="en-US" sz="1400" b="1" dirty="0">
                <a:solidFill>
                  <a:schemeClr val="bg1"/>
                </a:solidFill>
              </a:rPr>
              <a:t>Whole time </a:t>
            </a:r>
          </a:p>
        </p:txBody>
      </p:sp>
      <p:sp>
        <p:nvSpPr>
          <p:cNvPr id="28" name="Rounded Rectangle 27"/>
          <p:cNvSpPr/>
          <p:nvPr/>
        </p:nvSpPr>
        <p:spPr bwMode="auto">
          <a:xfrm>
            <a:off x="1011153" y="3925827"/>
            <a:ext cx="2247218" cy="1221530"/>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algn="ctr" eaLnBrk="0" hangingPunct="0">
              <a:defRPr/>
            </a:pPr>
            <a:endParaRPr lang="en-US" dirty="0">
              <a:solidFill>
                <a:srgbClr val="000000"/>
              </a:solidFill>
            </a:endParaRPr>
          </a:p>
        </p:txBody>
      </p:sp>
      <p:sp>
        <p:nvSpPr>
          <p:cNvPr id="29" name="TextBox 25"/>
          <p:cNvSpPr txBox="1">
            <a:spLocks noChangeArrowheads="1"/>
          </p:cNvSpPr>
          <p:nvPr/>
        </p:nvSpPr>
        <p:spPr bwMode="auto">
          <a:xfrm>
            <a:off x="986841" y="4060468"/>
            <a:ext cx="2146777" cy="938719"/>
          </a:xfrm>
          <a:prstGeom prst="rect">
            <a:avLst/>
          </a:prstGeom>
          <a:noFill/>
          <a:ln w="9525">
            <a:noFill/>
            <a:miter lim="800000"/>
            <a:headEnd/>
            <a:tailEnd/>
          </a:ln>
        </p:spPr>
        <p:txBody>
          <a:bodyPr wrap="square">
            <a:spAutoFit/>
          </a:bodyPr>
          <a:lstStyle/>
          <a:p>
            <a:pPr eaLnBrk="0" hangingPunct="0"/>
            <a:r>
              <a:rPr lang="en-US" sz="1000" b="1" dirty="0">
                <a:solidFill>
                  <a:srgbClr val="000000"/>
                </a:solidFill>
              </a:rPr>
              <a:t>Chintan Thakkar (56)</a:t>
            </a:r>
          </a:p>
          <a:p>
            <a:pPr eaLnBrk="0" hangingPunct="0">
              <a:spcBef>
                <a:spcPts val="300"/>
              </a:spcBef>
            </a:pPr>
            <a:r>
              <a:rPr lang="en-US" sz="1000" dirty="0">
                <a:solidFill>
                  <a:srgbClr val="000000"/>
                </a:solidFill>
              </a:rPr>
              <a:t>Whole-time Director and CFO</a:t>
            </a:r>
          </a:p>
          <a:p>
            <a:pPr eaLnBrk="0" hangingPunct="0">
              <a:spcBef>
                <a:spcPts val="300"/>
              </a:spcBef>
            </a:pPr>
            <a:r>
              <a:rPr lang="en-US" sz="1000" dirty="0">
                <a:solidFill>
                  <a:srgbClr val="000000"/>
                </a:solidFill>
              </a:rPr>
              <a:t>Chartered Accountant</a:t>
            </a:r>
          </a:p>
          <a:p>
            <a:pPr eaLnBrk="0" hangingPunct="0"/>
            <a:r>
              <a:rPr lang="en-US" sz="1000" dirty="0">
                <a:solidFill>
                  <a:srgbClr val="000000"/>
                </a:solidFill>
              </a:rPr>
              <a:t>Previously with Computer Associates, India</a:t>
            </a:r>
          </a:p>
        </p:txBody>
      </p:sp>
      <p:sp>
        <p:nvSpPr>
          <p:cNvPr id="30" name="Rounded Rectangle 29"/>
          <p:cNvSpPr/>
          <p:nvPr/>
        </p:nvSpPr>
        <p:spPr bwMode="auto">
          <a:xfrm>
            <a:off x="6938956" y="2713118"/>
            <a:ext cx="2127350" cy="1148826"/>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algn="ctr" eaLnBrk="0" hangingPunct="0">
              <a:defRPr/>
            </a:pPr>
            <a:endParaRPr lang="en-US" dirty="0">
              <a:solidFill>
                <a:srgbClr val="000000"/>
              </a:solidFill>
            </a:endParaRPr>
          </a:p>
        </p:txBody>
      </p:sp>
      <p:sp>
        <p:nvSpPr>
          <p:cNvPr id="31" name="TextBox 25"/>
          <p:cNvSpPr txBox="1">
            <a:spLocks noChangeArrowheads="1"/>
          </p:cNvSpPr>
          <p:nvPr/>
        </p:nvSpPr>
        <p:spPr bwMode="auto">
          <a:xfrm>
            <a:off x="6999817" y="2738736"/>
            <a:ext cx="1823084" cy="1246495"/>
          </a:xfrm>
          <a:prstGeom prst="rect">
            <a:avLst/>
          </a:prstGeom>
          <a:noFill/>
          <a:ln w="9525">
            <a:noFill/>
            <a:miter lim="800000"/>
            <a:headEnd/>
            <a:tailEnd/>
          </a:ln>
        </p:spPr>
        <p:txBody>
          <a:bodyPr wrap="square">
            <a:spAutoFit/>
          </a:bodyPr>
          <a:lstStyle/>
          <a:p>
            <a:pPr eaLnBrk="0" hangingPunct="0"/>
            <a:r>
              <a:rPr lang="en-US" sz="1000" b="1" dirty="0">
                <a:solidFill>
                  <a:srgbClr val="000000"/>
                </a:solidFill>
              </a:rPr>
              <a:t>Sharad Malik (59)</a:t>
            </a:r>
          </a:p>
          <a:p>
            <a:pPr eaLnBrk="0" hangingPunct="0">
              <a:spcBef>
                <a:spcPts val="300"/>
              </a:spcBef>
            </a:pPr>
            <a:r>
              <a:rPr lang="en-US" sz="1000" dirty="0">
                <a:solidFill>
                  <a:srgbClr val="000000"/>
                </a:solidFill>
              </a:rPr>
              <a:t>Independent Director</a:t>
            </a:r>
          </a:p>
          <a:p>
            <a:pPr eaLnBrk="0" hangingPunct="0">
              <a:spcBef>
                <a:spcPts val="300"/>
              </a:spcBef>
            </a:pPr>
            <a:r>
              <a:rPr lang="en-US" sz="900" dirty="0">
                <a:solidFill>
                  <a:srgbClr val="000000"/>
                </a:solidFill>
              </a:rPr>
              <a:t>B Tech IIT-D, MS, PhD, University of California</a:t>
            </a:r>
          </a:p>
          <a:p>
            <a:pPr eaLnBrk="0" hangingPunct="0">
              <a:spcBef>
                <a:spcPts val="300"/>
              </a:spcBef>
            </a:pPr>
            <a:r>
              <a:rPr lang="en-US" sz="900" dirty="0"/>
              <a:t>Chair-(Deptt. of Electrical Engineering), Princeton University</a:t>
            </a:r>
          </a:p>
          <a:p>
            <a:pPr eaLnBrk="0" hangingPunct="0">
              <a:spcBef>
                <a:spcPts val="300"/>
              </a:spcBef>
            </a:pPr>
            <a:endParaRPr lang="en-US" sz="900" dirty="0">
              <a:solidFill>
                <a:srgbClr val="000000"/>
              </a:solidFill>
            </a:endParaRPr>
          </a:p>
        </p:txBody>
      </p:sp>
      <p:sp>
        <p:nvSpPr>
          <p:cNvPr id="34" name="TextBox 25"/>
          <p:cNvSpPr txBox="1">
            <a:spLocks noChangeArrowheads="1"/>
          </p:cNvSpPr>
          <p:nvPr/>
        </p:nvSpPr>
        <p:spPr bwMode="auto">
          <a:xfrm>
            <a:off x="9269101" y="2755617"/>
            <a:ext cx="1953368" cy="1246495"/>
          </a:xfrm>
          <a:prstGeom prst="rect">
            <a:avLst/>
          </a:prstGeom>
          <a:noFill/>
          <a:ln w="9525">
            <a:noFill/>
            <a:miter lim="800000"/>
            <a:headEnd/>
            <a:tailEnd/>
          </a:ln>
        </p:spPr>
        <p:txBody>
          <a:bodyPr wrap="square">
            <a:spAutoFit/>
          </a:bodyPr>
          <a:lstStyle/>
          <a:p>
            <a:pPr eaLnBrk="0" hangingPunct="0"/>
            <a:r>
              <a:rPr lang="en-US" sz="1000" b="1" dirty="0"/>
              <a:t>Ashish Gupta (56)</a:t>
            </a:r>
          </a:p>
          <a:p>
            <a:pPr eaLnBrk="0" hangingPunct="0">
              <a:spcBef>
                <a:spcPts val="300"/>
              </a:spcBef>
            </a:pPr>
            <a:r>
              <a:rPr lang="en-US" sz="1000" dirty="0">
                <a:solidFill>
                  <a:srgbClr val="000000"/>
                </a:solidFill>
              </a:rPr>
              <a:t>Independent Director</a:t>
            </a:r>
          </a:p>
          <a:p>
            <a:pPr eaLnBrk="0" hangingPunct="0">
              <a:spcBef>
                <a:spcPts val="300"/>
              </a:spcBef>
            </a:pPr>
            <a:r>
              <a:rPr lang="en-US" sz="900" dirty="0">
                <a:solidFill>
                  <a:srgbClr val="000000"/>
                </a:solidFill>
              </a:rPr>
              <a:t>B Tech IIT-K, </a:t>
            </a:r>
            <a:r>
              <a:rPr lang="en-US" sz="900" dirty="0" err="1" smtClean="0">
                <a:solidFill>
                  <a:srgbClr val="000000"/>
                </a:solidFill>
              </a:rPr>
              <a:t>Phd</a:t>
            </a:r>
            <a:r>
              <a:rPr lang="en-US" sz="900" dirty="0" smtClean="0">
                <a:solidFill>
                  <a:srgbClr val="000000"/>
                </a:solidFill>
              </a:rPr>
              <a:t> from </a:t>
            </a:r>
            <a:r>
              <a:rPr lang="en-US" sz="900" dirty="0">
                <a:solidFill>
                  <a:srgbClr val="000000"/>
                </a:solidFill>
              </a:rPr>
              <a:t>Stanford University</a:t>
            </a:r>
          </a:p>
          <a:p>
            <a:pPr eaLnBrk="0" hangingPunct="0">
              <a:spcBef>
                <a:spcPts val="300"/>
              </a:spcBef>
            </a:pPr>
            <a:r>
              <a:rPr lang="en-US" sz="900" dirty="0"/>
              <a:t>Founder Tavant Technologies, Junglee; Amazon</a:t>
            </a:r>
          </a:p>
          <a:p>
            <a:pPr eaLnBrk="0" hangingPunct="0">
              <a:spcBef>
                <a:spcPts val="300"/>
              </a:spcBef>
            </a:pPr>
            <a:endParaRPr lang="en-US" sz="900" dirty="0">
              <a:solidFill>
                <a:srgbClr val="000000"/>
              </a:solidFill>
            </a:endParaRPr>
          </a:p>
        </p:txBody>
      </p:sp>
      <p:sp>
        <p:nvSpPr>
          <p:cNvPr id="36" name="Rounded Rectangle 35"/>
          <p:cNvSpPr/>
          <p:nvPr/>
        </p:nvSpPr>
        <p:spPr bwMode="auto">
          <a:xfrm>
            <a:off x="6938956" y="3939756"/>
            <a:ext cx="2127350" cy="1207102"/>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algn="ctr" eaLnBrk="0" hangingPunct="0">
              <a:defRPr/>
            </a:pPr>
            <a:endParaRPr lang="en-US" dirty="0">
              <a:solidFill>
                <a:srgbClr val="000000"/>
              </a:solidFill>
            </a:endParaRPr>
          </a:p>
        </p:txBody>
      </p:sp>
      <p:sp>
        <p:nvSpPr>
          <p:cNvPr id="37" name="TextBox 23"/>
          <p:cNvSpPr txBox="1">
            <a:spLocks noChangeArrowheads="1"/>
          </p:cNvSpPr>
          <p:nvPr/>
        </p:nvSpPr>
        <p:spPr bwMode="auto">
          <a:xfrm>
            <a:off x="7032858" y="3977767"/>
            <a:ext cx="1757002" cy="1131079"/>
          </a:xfrm>
          <a:prstGeom prst="rect">
            <a:avLst/>
          </a:prstGeom>
          <a:noFill/>
          <a:ln w="9525">
            <a:noFill/>
            <a:miter lim="800000"/>
            <a:headEnd/>
            <a:tailEnd/>
          </a:ln>
        </p:spPr>
        <p:txBody>
          <a:bodyPr wrap="square">
            <a:spAutoFit/>
          </a:bodyPr>
          <a:lstStyle/>
          <a:p>
            <a:pPr eaLnBrk="0" hangingPunct="0">
              <a:spcBef>
                <a:spcPts val="600"/>
              </a:spcBef>
            </a:pPr>
            <a:r>
              <a:rPr lang="en-US" sz="1000" b="1" dirty="0">
                <a:solidFill>
                  <a:srgbClr val="000000"/>
                </a:solidFill>
              </a:rPr>
              <a:t>Geeta Mathur (56)</a:t>
            </a:r>
          </a:p>
          <a:p>
            <a:pPr eaLnBrk="0" hangingPunct="0">
              <a:spcBef>
                <a:spcPts val="300"/>
              </a:spcBef>
            </a:pPr>
            <a:r>
              <a:rPr lang="en-US" sz="1000" dirty="0">
                <a:solidFill>
                  <a:srgbClr val="000000"/>
                </a:solidFill>
              </a:rPr>
              <a:t>Independent Director, Chairman, Audit Committee</a:t>
            </a:r>
          </a:p>
          <a:p>
            <a:pPr eaLnBrk="0" hangingPunct="0">
              <a:spcBef>
                <a:spcPts val="300"/>
              </a:spcBef>
            </a:pPr>
            <a:r>
              <a:rPr lang="en-US" sz="1000" dirty="0">
                <a:solidFill>
                  <a:srgbClr val="000000"/>
                </a:solidFill>
              </a:rPr>
              <a:t>Chartered Accountant</a:t>
            </a:r>
          </a:p>
          <a:p>
            <a:pPr eaLnBrk="0" hangingPunct="0">
              <a:spcBef>
                <a:spcPts val="300"/>
              </a:spcBef>
            </a:pPr>
            <a:r>
              <a:rPr lang="en-US" sz="1000" dirty="0">
                <a:solidFill>
                  <a:srgbClr val="000000"/>
                </a:solidFill>
              </a:rPr>
              <a:t>Associated with ICICI Bank, </a:t>
            </a:r>
            <a:r>
              <a:rPr lang="en-US" sz="1000" dirty="0" err="1">
                <a:solidFill>
                  <a:srgbClr val="000000"/>
                </a:solidFill>
              </a:rPr>
              <a:t>Helpage</a:t>
            </a:r>
            <a:r>
              <a:rPr lang="en-US" sz="1000" dirty="0">
                <a:solidFill>
                  <a:srgbClr val="000000"/>
                </a:solidFill>
              </a:rPr>
              <a:t> India, IPE Global</a:t>
            </a:r>
            <a:r>
              <a:rPr lang="en-US" sz="900" dirty="0">
                <a:solidFill>
                  <a:srgbClr val="000000"/>
                </a:solidFill>
              </a:rPr>
              <a:t>.</a:t>
            </a:r>
          </a:p>
        </p:txBody>
      </p:sp>
      <p:sp>
        <p:nvSpPr>
          <p:cNvPr id="6" name="Slide Number Placeholder 5"/>
          <p:cNvSpPr>
            <a:spLocks noGrp="1"/>
          </p:cNvSpPr>
          <p:nvPr>
            <p:ph type="sldNum" sz="quarter" idx="12"/>
          </p:nvPr>
        </p:nvSpPr>
        <p:spPr>
          <a:xfrm>
            <a:off x="8610600" y="6161144"/>
            <a:ext cx="2743200" cy="365125"/>
          </a:xfrm>
        </p:spPr>
        <p:txBody>
          <a:bodyPr/>
          <a:lstStyle/>
          <a:p>
            <a:fld id="{73CE0286-E60C-4152-B7B0-23D696766BC8}" type="slidenum">
              <a:rPr lang="en-US" smtClean="0"/>
              <a:t>8</a:t>
            </a:fld>
            <a:endParaRPr lang="en-US" dirty="0"/>
          </a:p>
        </p:txBody>
      </p:sp>
      <p:sp>
        <p:nvSpPr>
          <p:cNvPr id="32" name="Rounded Rectangle 31"/>
          <p:cNvSpPr/>
          <p:nvPr/>
        </p:nvSpPr>
        <p:spPr bwMode="auto">
          <a:xfrm>
            <a:off x="1011153" y="5239426"/>
            <a:ext cx="2247218" cy="1239391"/>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algn="ctr" eaLnBrk="0" hangingPunct="0">
              <a:defRPr/>
            </a:pPr>
            <a:endParaRPr lang="en-US" dirty="0">
              <a:solidFill>
                <a:srgbClr val="000000"/>
              </a:solidFill>
            </a:endParaRPr>
          </a:p>
        </p:txBody>
      </p:sp>
      <p:sp>
        <p:nvSpPr>
          <p:cNvPr id="38" name="Rounded Rectangle 37"/>
          <p:cNvSpPr/>
          <p:nvPr/>
        </p:nvSpPr>
        <p:spPr bwMode="auto">
          <a:xfrm>
            <a:off x="3896056" y="3927533"/>
            <a:ext cx="2402646" cy="1229682"/>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eaLnBrk="0" hangingPunct="0">
              <a:defRPr/>
            </a:pPr>
            <a:r>
              <a:rPr lang="en-US" sz="1000" b="1" dirty="0">
                <a:solidFill>
                  <a:srgbClr val="000000"/>
                </a:solidFill>
                <a:cs typeface="Arial" pitchFamily="34" charset="0"/>
              </a:rPr>
              <a:t>Saurabh Srivastava (76)</a:t>
            </a:r>
          </a:p>
          <a:p>
            <a:pPr eaLnBrk="0" hangingPunct="0">
              <a:defRPr/>
            </a:pPr>
            <a:r>
              <a:rPr lang="en-US" sz="1000" dirty="0" err="1" smtClean="0">
                <a:solidFill>
                  <a:srgbClr val="000000"/>
                </a:solidFill>
                <a:cs typeface="Arial" pitchFamily="34" charset="0"/>
              </a:rPr>
              <a:t>B.Tech</a:t>
            </a:r>
            <a:r>
              <a:rPr lang="en-US" sz="1000" dirty="0" smtClean="0">
                <a:solidFill>
                  <a:srgbClr val="000000"/>
                </a:solidFill>
                <a:cs typeface="Arial" pitchFamily="34" charset="0"/>
              </a:rPr>
              <a:t> </a:t>
            </a:r>
            <a:r>
              <a:rPr lang="en-US" sz="1000" dirty="0">
                <a:solidFill>
                  <a:srgbClr val="000000"/>
                </a:solidFill>
                <a:cs typeface="Arial" pitchFamily="34" charset="0"/>
              </a:rPr>
              <a:t>IIT Kanpur</a:t>
            </a:r>
            <a:r>
              <a:rPr lang="en-US" sz="1000" dirty="0" smtClean="0">
                <a:solidFill>
                  <a:srgbClr val="000000"/>
                </a:solidFill>
                <a:cs typeface="Arial" pitchFamily="34" charset="0"/>
              </a:rPr>
              <a:t>, </a:t>
            </a:r>
            <a:r>
              <a:rPr lang="en-US" sz="1000" dirty="0" err="1">
                <a:solidFill>
                  <a:srgbClr val="000000"/>
                </a:solidFill>
                <a:cs typeface="Arial" pitchFamily="34" charset="0"/>
              </a:rPr>
              <a:t>M.Sc</a:t>
            </a:r>
            <a:r>
              <a:rPr lang="en-US" sz="1000" dirty="0">
                <a:solidFill>
                  <a:srgbClr val="000000"/>
                </a:solidFill>
                <a:cs typeface="Arial" pitchFamily="34" charset="0"/>
              </a:rPr>
              <a:t> Harvard</a:t>
            </a:r>
          </a:p>
          <a:p>
            <a:pPr eaLnBrk="0" hangingPunct="0">
              <a:defRPr/>
            </a:pPr>
            <a:r>
              <a:rPr lang="en-US" sz="1000" dirty="0" smtClean="0">
                <a:solidFill>
                  <a:srgbClr val="000000"/>
                </a:solidFill>
                <a:cs typeface="Arial" pitchFamily="34" charset="0"/>
              </a:rPr>
              <a:t>Founder </a:t>
            </a:r>
            <a:r>
              <a:rPr lang="en-US" sz="1000" dirty="0">
                <a:solidFill>
                  <a:srgbClr val="000000"/>
                </a:solidFill>
                <a:cs typeface="Arial" pitchFamily="34" charset="0"/>
              </a:rPr>
              <a:t>IIS </a:t>
            </a:r>
            <a:r>
              <a:rPr lang="en-US" sz="1000" dirty="0" err="1">
                <a:solidFill>
                  <a:srgbClr val="000000"/>
                </a:solidFill>
                <a:cs typeface="Arial" pitchFamily="34" charset="0"/>
              </a:rPr>
              <a:t>Infotech</a:t>
            </a:r>
            <a:endParaRPr lang="en-US" sz="1000" dirty="0">
              <a:solidFill>
                <a:srgbClr val="000000"/>
              </a:solidFill>
              <a:cs typeface="Arial" pitchFamily="34" charset="0"/>
            </a:endParaRPr>
          </a:p>
          <a:p>
            <a:pPr eaLnBrk="0" hangingPunct="0">
              <a:defRPr/>
            </a:pPr>
            <a:r>
              <a:rPr lang="en-US" sz="1000" dirty="0" smtClean="0">
                <a:solidFill>
                  <a:srgbClr val="000000"/>
                </a:solidFill>
                <a:cs typeface="Arial" pitchFamily="34" charset="0"/>
              </a:rPr>
              <a:t>(</a:t>
            </a:r>
            <a:r>
              <a:rPr lang="en-US" sz="1000" dirty="0">
                <a:solidFill>
                  <a:srgbClr val="000000"/>
                </a:solidFill>
                <a:cs typeface="Arial" pitchFamily="34" charset="0"/>
              </a:rPr>
              <a:t>Now Xansa)</a:t>
            </a:r>
          </a:p>
          <a:p>
            <a:pPr eaLnBrk="0" hangingPunct="0">
              <a:defRPr/>
            </a:pPr>
            <a:r>
              <a:rPr lang="en-US" sz="1000" dirty="0" smtClean="0">
                <a:solidFill>
                  <a:srgbClr val="000000"/>
                </a:solidFill>
                <a:cs typeface="Arial" pitchFamily="34" charset="0"/>
              </a:rPr>
              <a:t>NASSCOM</a:t>
            </a:r>
            <a:r>
              <a:rPr lang="en-US" sz="1000" dirty="0">
                <a:solidFill>
                  <a:srgbClr val="000000"/>
                </a:solidFill>
                <a:cs typeface="Arial" pitchFamily="34" charset="0"/>
              </a:rPr>
              <a:t>, TIE, IAN, </a:t>
            </a:r>
            <a:r>
              <a:rPr lang="en-US" sz="1000" dirty="0" smtClean="0">
                <a:solidFill>
                  <a:srgbClr val="000000"/>
                </a:solidFill>
                <a:cs typeface="Arial" pitchFamily="34" charset="0"/>
              </a:rPr>
              <a:t>IVCA</a:t>
            </a:r>
            <a:endParaRPr lang="en-US" sz="1000" dirty="0">
              <a:solidFill>
                <a:srgbClr val="000000"/>
              </a:solidFill>
            </a:endParaRPr>
          </a:p>
        </p:txBody>
      </p:sp>
      <p:sp>
        <p:nvSpPr>
          <p:cNvPr id="39" name="Rounded Rectangle 38"/>
          <p:cNvSpPr/>
          <p:nvPr/>
        </p:nvSpPr>
        <p:spPr bwMode="auto">
          <a:xfrm>
            <a:off x="3905791" y="5241254"/>
            <a:ext cx="2383175" cy="1205536"/>
          </a:xfrm>
          <a:prstGeom prst="roundRect">
            <a:avLst/>
          </a:prstGeom>
          <a:solidFill>
            <a:schemeClr val="bg1"/>
          </a:solidFill>
          <a:ln>
            <a:solidFill>
              <a:schemeClr val="tx1"/>
            </a:solidFill>
            <a:headEnd type="none" w="med" len="med"/>
            <a:tailEnd type="none" w="med" len="med"/>
          </a:ln>
          <a:effectLst>
            <a:outerShdw sx="1000" sy="1000" rotWithShape="0">
              <a:srgbClr val="000000"/>
            </a:outerShdw>
          </a:effectLst>
        </p:spPr>
        <p:style>
          <a:lnRef idx="1">
            <a:schemeClr val="accent3"/>
          </a:lnRef>
          <a:fillRef idx="3">
            <a:schemeClr val="accent3"/>
          </a:fillRef>
          <a:effectRef idx="2">
            <a:schemeClr val="accent3"/>
          </a:effectRef>
          <a:fontRef idx="minor">
            <a:schemeClr val="lt1"/>
          </a:fontRef>
        </p:style>
        <p:txBody>
          <a:bodyPr/>
          <a:lstStyle/>
          <a:p>
            <a:pPr eaLnBrk="0" hangingPunct="0"/>
            <a:r>
              <a:rPr lang="en-US" sz="1000" b="1" dirty="0">
                <a:solidFill>
                  <a:srgbClr val="000000"/>
                </a:solidFill>
              </a:rPr>
              <a:t>Naresh Gupta (</a:t>
            </a:r>
            <a:r>
              <a:rPr lang="en-US" sz="1000" b="1" dirty="0" smtClean="0">
                <a:solidFill>
                  <a:srgbClr val="000000"/>
                </a:solidFill>
              </a:rPr>
              <a:t>56)</a:t>
            </a:r>
          </a:p>
          <a:p>
            <a:pPr eaLnBrk="0" hangingPunct="0"/>
            <a:r>
              <a:rPr lang="en-US" sz="1000" dirty="0" smtClean="0">
                <a:solidFill>
                  <a:srgbClr val="000000"/>
                </a:solidFill>
              </a:rPr>
              <a:t>B </a:t>
            </a:r>
            <a:r>
              <a:rPr lang="en-US" sz="1000" dirty="0">
                <a:solidFill>
                  <a:srgbClr val="000000"/>
                </a:solidFill>
              </a:rPr>
              <a:t>Tech IIT Kanpur, </a:t>
            </a:r>
            <a:r>
              <a:rPr lang="en-US" sz="1000" dirty="0" err="1">
                <a:solidFill>
                  <a:srgbClr val="000000"/>
                </a:solidFill>
              </a:rPr>
              <a:t>Ph.D</a:t>
            </a:r>
            <a:r>
              <a:rPr lang="en-US" sz="1000" dirty="0">
                <a:solidFill>
                  <a:srgbClr val="000000"/>
                </a:solidFill>
              </a:rPr>
              <a:t>, University of Maryland</a:t>
            </a:r>
          </a:p>
          <a:p>
            <a:pPr eaLnBrk="0" hangingPunct="0">
              <a:spcBef>
                <a:spcPts val="600"/>
              </a:spcBef>
              <a:spcAft>
                <a:spcPts val="400"/>
              </a:spcAft>
            </a:pPr>
            <a:r>
              <a:rPr lang="en-US" sz="1000" b="1" dirty="0">
                <a:solidFill>
                  <a:srgbClr val="000000"/>
                </a:solidFill>
              </a:rPr>
              <a:t>Previously MD, Adobe India</a:t>
            </a:r>
          </a:p>
          <a:p>
            <a:pPr algn="ctr" eaLnBrk="0" hangingPunct="0">
              <a:defRPr/>
            </a:pPr>
            <a:endParaRPr lang="en-US" sz="1000" dirty="0">
              <a:solidFill>
                <a:srgbClr val="000000"/>
              </a:solidFill>
            </a:endParaRPr>
          </a:p>
        </p:txBody>
      </p:sp>
      <p:sp>
        <p:nvSpPr>
          <p:cNvPr id="40" name="TextBox 25"/>
          <p:cNvSpPr txBox="1">
            <a:spLocks noChangeArrowheads="1"/>
          </p:cNvSpPr>
          <p:nvPr/>
        </p:nvSpPr>
        <p:spPr bwMode="auto">
          <a:xfrm>
            <a:off x="1063584" y="5331310"/>
            <a:ext cx="2146777" cy="1015663"/>
          </a:xfrm>
          <a:prstGeom prst="rect">
            <a:avLst/>
          </a:prstGeom>
          <a:noFill/>
          <a:ln w="9525">
            <a:noFill/>
            <a:miter lim="800000"/>
            <a:headEnd/>
            <a:tailEnd/>
          </a:ln>
        </p:spPr>
        <p:txBody>
          <a:bodyPr wrap="square">
            <a:spAutoFit/>
          </a:bodyPr>
          <a:lstStyle/>
          <a:p>
            <a:pPr eaLnBrk="0" hangingPunct="0"/>
            <a:r>
              <a:rPr lang="en-US" sz="1000" b="1" dirty="0" smtClean="0">
                <a:solidFill>
                  <a:srgbClr val="000000"/>
                </a:solidFill>
              </a:rPr>
              <a:t>Pawan Goyal (52) **</a:t>
            </a:r>
            <a:endParaRPr lang="en-US" sz="1000" b="1" dirty="0">
              <a:solidFill>
                <a:srgbClr val="000000"/>
              </a:solidFill>
            </a:endParaRPr>
          </a:p>
          <a:p>
            <a:r>
              <a:rPr lang="en-US" sz="1000" dirty="0" err="1" smtClean="0"/>
              <a:t>BaTech</a:t>
            </a:r>
            <a:r>
              <a:rPr lang="en-US" sz="1000" dirty="0" smtClean="0"/>
              <a:t> IIT </a:t>
            </a:r>
            <a:r>
              <a:rPr lang="en-US" sz="1000" dirty="0"/>
              <a:t>Kanpur, </a:t>
            </a:r>
            <a:r>
              <a:rPr lang="en-US" sz="1000" dirty="0" err="1" smtClean="0"/>
              <a:t>Phd</a:t>
            </a:r>
            <a:r>
              <a:rPr lang="en-US" sz="1000" dirty="0" smtClean="0"/>
              <a:t>  </a:t>
            </a:r>
            <a:r>
              <a:rPr lang="en-US" sz="1000" dirty="0"/>
              <a:t>the University of Texas at </a:t>
            </a:r>
            <a:r>
              <a:rPr lang="en-US" sz="1000" dirty="0" smtClean="0"/>
              <a:t>Austin</a:t>
            </a:r>
            <a:endParaRPr lang="en-US" sz="1000" dirty="0"/>
          </a:p>
          <a:p>
            <a:r>
              <a:rPr lang="en-US" sz="1000" dirty="0"/>
              <a:t>Previously worked with Adobe Systems, Microsoft, </a:t>
            </a:r>
          </a:p>
          <a:p>
            <a:pPr eaLnBrk="0" hangingPunct="0"/>
            <a:endParaRPr lang="en-US" sz="1000" dirty="0">
              <a:solidFill>
                <a:srgbClr val="000000"/>
              </a:solidFill>
            </a:endParaRPr>
          </a:p>
        </p:txBody>
      </p:sp>
      <p:sp>
        <p:nvSpPr>
          <p:cNvPr id="12" name="TextBox 11"/>
          <p:cNvSpPr txBox="1"/>
          <p:nvPr/>
        </p:nvSpPr>
        <p:spPr>
          <a:xfrm>
            <a:off x="2352782" y="6501318"/>
            <a:ext cx="9839218" cy="369332"/>
          </a:xfrm>
          <a:prstGeom prst="rect">
            <a:avLst/>
          </a:prstGeom>
          <a:noFill/>
        </p:spPr>
        <p:txBody>
          <a:bodyPr wrap="square" rtlCol="0">
            <a:spAutoFit/>
          </a:bodyPr>
          <a:lstStyle/>
          <a:p>
            <a:r>
              <a:rPr lang="en-US" i="1" u="sng" dirty="0" smtClean="0"/>
              <a:t>** </a:t>
            </a:r>
            <a:r>
              <a:rPr lang="en-US" i="1" u="sng" dirty="0" err="1" smtClean="0"/>
              <a:t>Pawans</a:t>
            </a:r>
            <a:r>
              <a:rPr lang="en-US" i="1" u="sng" dirty="0" smtClean="0"/>
              <a:t> appointment is effective 30</a:t>
            </a:r>
            <a:r>
              <a:rPr lang="en-US" i="1" u="sng" baseline="30000" dirty="0" smtClean="0"/>
              <a:t>th</a:t>
            </a:r>
            <a:r>
              <a:rPr lang="en-US" i="1" u="sng" dirty="0" smtClean="0"/>
              <a:t> April’23. Shareholders approval received through postal ballot.</a:t>
            </a:r>
            <a:endParaRPr lang="en-US" i="1" u="sng" dirty="0"/>
          </a:p>
        </p:txBody>
      </p:sp>
    </p:spTree>
    <p:extLst>
      <p:ext uri="{BB962C8B-B14F-4D97-AF65-F5344CB8AC3E}">
        <p14:creationId xmlns:p14="http://schemas.microsoft.com/office/powerpoint/2010/main" val="3327891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27" name="Title 1">
            <a:extLst>
              <a:ext uri="{FF2B5EF4-FFF2-40B4-BE49-F238E27FC236}">
                <a16:creationId xmlns:a16="http://schemas.microsoft.com/office/drawing/2014/main" id="{46D75686-3307-4826-A018-FD0D6169A9DA}"/>
              </a:ext>
            </a:extLst>
          </p:cNvPr>
          <p:cNvSpPr txBox="1">
            <a:spLocks/>
          </p:cNvSpPr>
          <p:nvPr/>
        </p:nvSpPr>
        <p:spPr>
          <a:xfrm>
            <a:off x="174643" y="122519"/>
            <a:ext cx="10515600" cy="510605"/>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US" sz="2800" b="1" dirty="0" smtClean="0">
                <a:latin typeface="Calibri Light" panose="020F0302020204030204" pitchFamily="34" charset="0"/>
                <a:cs typeface="Calibri Light" panose="020F0302020204030204" pitchFamily="34" charset="0"/>
              </a:rPr>
              <a:t>High Compounding rate of Returns </a:t>
            </a:r>
            <a:endParaRPr lang="en-IN" sz="2800" b="1" dirty="0">
              <a:latin typeface="Calibri Light" panose="020F0302020204030204" pitchFamily="34" charset="0"/>
              <a:cs typeface="Calibri Light" panose="020F0302020204030204" pitchFamily="34" charset="0"/>
            </a:endParaRPr>
          </a:p>
        </p:txBody>
      </p:sp>
      <p:cxnSp>
        <p:nvCxnSpPr>
          <p:cNvPr id="4" name="Straight Connector 3"/>
          <p:cNvCxnSpPr/>
          <p:nvPr/>
        </p:nvCxnSpPr>
        <p:spPr>
          <a:xfrm flipV="1">
            <a:off x="893856" y="3750072"/>
            <a:ext cx="5753158" cy="5136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893856" y="1119877"/>
            <a:ext cx="0" cy="2712377"/>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1646" y="3226080"/>
            <a:ext cx="832210" cy="369332"/>
          </a:xfrm>
          <a:prstGeom prst="rect">
            <a:avLst/>
          </a:prstGeom>
          <a:noFill/>
        </p:spPr>
        <p:txBody>
          <a:bodyPr wrap="square" rtlCol="0">
            <a:spAutoFit/>
          </a:bodyPr>
          <a:lstStyle/>
          <a:p>
            <a:r>
              <a:rPr lang="en-US" dirty="0" smtClean="0"/>
              <a:t>10,000</a:t>
            </a:r>
            <a:endParaRPr lang="en-US" dirty="0"/>
          </a:p>
        </p:txBody>
      </p:sp>
      <p:sp>
        <p:nvSpPr>
          <p:cNvPr id="11" name="TextBox 10"/>
          <p:cNvSpPr txBox="1"/>
          <p:nvPr/>
        </p:nvSpPr>
        <p:spPr>
          <a:xfrm>
            <a:off x="51372" y="2659291"/>
            <a:ext cx="820224" cy="369332"/>
          </a:xfrm>
          <a:prstGeom prst="rect">
            <a:avLst/>
          </a:prstGeom>
          <a:noFill/>
        </p:spPr>
        <p:txBody>
          <a:bodyPr wrap="square" rtlCol="0">
            <a:spAutoFit/>
          </a:bodyPr>
          <a:lstStyle/>
          <a:p>
            <a:r>
              <a:rPr lang="en-US" dirty="0" smtClean="0"/>
              <a:t>20,000</a:t>
            </a:r>
            <a:endParaRPr lang="en-US" dirty="0"/>
          </a:p>
        </p:txBody>
      </p:sp>
      <p:sp>
        <p:nvSpPr>
          <p:cNvPr id="12" name="TextBox 11"/>
          <p:cNvSpPr txBox="1"/>
          <p:nvPr/>
        </p:nvSpPr>
        <p:spPr>
          <a:xfrm>
            <a:off x="51372" y="2113051"/>
            <a:ext cx="839061" cy="369332"/>
          </a:xfrm>
          <a:prstGeom prst="rect">
            <a:avLst/>
          </a:prstGeom>
          <a:noFill/>
        </p:spPr>
        <p:txBody>
          <a:bodyPr wrap="square" rtlCol="0">
            <a:spAutoFit/>
          </a:bodyPr>
          <a:lstStyle/>
          <a:p>
            <a:r>
              <a:rPr lang="en-US" dirty="0" smtClean="0"/>
              <a:t>30,000</a:t>
            </a:r>
            <a:endParaRPr lang="en-US" dirty="0"/>
          </a:p>
        </p:txBody>
      </p:sp>
      <p:sp>
        <p:nvSpPr>
          <p:cNvPr id="13" name="TextBox 12"/>
          <p:cNvSpPr txBox="1"/>
          <p:nvPr/>
        </p:nvSpPr>
        <p:spPr>
          <a:xfrm>
            <a:off x="61646" y="1607908"/>
            <a:ext cx="827076" cy="369332"/>
          </a:xfrm>
          <a:prstGeom prst="rect">
            <a:avLst/>
          </a:prstGeom>
          <a:noFill/>
        </p:spPr>
        <p:txBody>
          <a:bodyPr wrap="square" rtlCol="0">
            <a:spAutoFit/>
          </a:bodyPr>
          <a:lstStyle/>
          <a:p>
            <a:r>
              <a:rPr lang="en-US" dirty="0" smtClean="0"/>
              <a:t>40,000</a:t>
            </a:r>
            <a:endParaRPr lang="en-US" dirty="0"/>
          </a:p>
        </p:txBody>
      </p:sp>
      <p:sp>
        <p:nvSpPr>
          <p:cNvPr id="14" name="TextBox 13"/>
          <p:cNvSpPr txBox="1"/>
          <p:nvPr/>
        </p:nvSpPr>
        <p:spPr>
          <a:xfrm>
            <a:off x="51372" y="1102764"/>
            <a:ext cx="856187" cy="369332"/>
          </a:xfrm>
          <a:prstGeom prst="rect">
            <a:avLst/>
          </a:prstGeom>
          <a:noFill/>
        </p:spPr>
        <p:txBody>
          <a:bodyPr wrap="square" rtlCol="0">
            <a:spAutoFit/>
          </a:bodyPr>
          <a:lstStyle/>
          <a:p>
            <a:r>
              <a:rPr lang="en-US" dirty="0" smtClean="0"/>
              <a:t>50,000</a:t>
            </a:r>
            <a:endParaRPr lang="en-US" dirty="0"/>
          </a:p>
        </p:txBody>
      </p:sp>
      <p:sp>
        <p:nvSpPr>
          <p:cNvPr id="16" name="TextBox 15"/>
          <p:cNvSpPr txBox="1"/>
          <p:nvPr/>
        </p:nvSpPr>
        <p:spPr>
          <a:xfrm>
            <a:off x="934959" y="3892190"/>
            <a:ext cx="654115" cy="369332"/>
          </a:xfrm>
          <a:prstGeom prst="rect">
            <a:avLst/>
          </a:prstGeom>
          <a:noFill/>
        </p:spPr>
        <p:txBody>
          <a:bodyPr wrap="square" rtlCol="0">
            <a:spAutoFit/>
          </a:bodyPr>
          <a:lstStyle/>
          <a:p>
            <a:r>
              <a:rPr lang="en-US" b="1" dirty="0" smtClean="0"/>
              <a:t>2006</a:t>
            </a:r>
            <a:endParaRPr lang="en-US" b="1" dirty="0"/>
          </a:p>
        </p:txBody>
      </p:sp>
      <p:sp>
        <p:nvSpPr>
          <p:cNvPr id="17" name="TextBox 16"/>
          <p:cNvSpPr txBox="1"/>
          <p:nvPr/>
        </p:nvSpPr>
        <p:spPr>
          <a:xfrm>
            <a:off x="4613112" y="3893901"/>
            <a:ext cx="654115" cy="369332"/>
          </a:xfrm>
          <a:prstGeom prst="rect">
            <a:avLst/>
          </a:prstGeom>
          <a:noFill/>
        </p:spPr>
        <p:txBody>
          <a:bodyPr wrap="square" rtlCol="0">
            <a:spAutoFit/>
          </a:bodyPr>
          <a:lstStyle/>
          <a:p>
            <a:r>
              <a:rPr lang="en-US" b="1" dirty="0" smtClean="0"/>
              <a:t>2018</a:t>
            </a:r>
            <a:endParaRPr lang="en-US" b="1" dirty="0"/>
          </a:p>
        </p:txBody>
      </p:sp>
      <p:sp>
        <p:nvSpPr>
          <p:cNvPr id="18" name="TextBox 17"/>
          <p:cNvSpPr txBox="1"/>
          <p:nvPr/>
        </p:nvSpPr>
        <p:spPr>
          <a:xfrm>
            <a:off x="5926493" y="3893901"/>
            <a:ext cx="654115" cy="369332"/>
          </a:xfrm>
          <a:prstGeom prst="rect">
            <a:avLst/>
          </a:prstGeom>
          <a:noFill/>
        </p:spPr>
        <p:txBody>
          <a:bodyPr wrap="square" rtlCol="0">
            <a:spAutoFit/>
          </a:bodyPr>
          <a:lstStyle/>
          <a:p>
            <a:r>
              <a:rPr lang="en-US" b="1" dirty="0" smtClean="0"/>
              <a:t>2022</a:t>
            </a:r>
            <a:endParaRPr lang="en-US" b="1" dirty="0"/>
          </a:p>
        </p:txBody>
      </p:sp>
      <p:sp>
        <p:nvSpPr>
          <p:cNvPr id="19" name="TextBox 18"/>
          <p:cNvSpPr txBox="1"/>
          <p:nvPr/>
        </p:nvSpPr>
        <p:spPr>
          <a:xfrm>
            <a:off x="2304849" y="3923012"/>
            <a:ext cx="654115" cy="369332"/>
          </a:xfrm>
          <a:prstGeom prst="rect">
            <a:avLst/>
          </a:prstGeom>
          <a:noFill/>
        </p:spPr>
        <p:txBody>
          <a:bodyPr wrap="square" rtlCol="0">
            <a:spAutoFit/>
          </a:bodyPr>
          <a:lstStyle/>
          <a:p>
            <a:r>
              <a:rPr lang="en-US" b="1" dirty="0" smtClean="0"/>
              <a:t>2010</a:t>
            </a:r>
            <a:endParaRPr lang="en-US" b="1" dirty="0"/>
          </a:p>
        </p:txBody>
      </p:sp>
      <p:sp>
        <p:nvSpPr>
          <p:cNvPr id="20" name="TextBox 19"/>
          <p:cNvSpPr txBox="1"/>
          <p:nvPr/>
        </p:nvSpPr>
        <p:spPr>
          <a:xfrm>
            <a:off x="3428159" y="3892190"/>
            <a:ext cx="654115" cy="369332"/>
          </a:xfrm>
          <a:prstGeom prst="rect">
            <a:avLst/>
          </a:prstGeom>
          <a:noFill/>
        </p:spPr>
        <p:txBody>
          <a:bodyPr wrap="square" rtlCol="0">
            <a:spAutoFit/>
          </a:bodyPr>
          <a:lstStyle/>
          <a:p>
            <a:r>
              <a:rPr lang="en-US" b="1" dirty="0" smtClean="0"/>
              <a:t>2014</a:t>
            </a:r>
            <a:endParaRPr lang="en-US" b="1" dirty="0"/>
          </a:p>
        </p:txBody>
      </p:sp>
      <p:sp>
        <p:nvSpPr>
          <p:cNvPr id="15" name="TextBox 14"/>
          <p:cNvSpPr txBox="1"/>
          <p:nvPr/>
        </p:nvSpPr>
        <p:spPr>
          <a:xfrm rot="5400000">
            <a:off x="2723979" y="-154156"/>
            <a:ext cx="461665" cy="2128732"/>
          </a:xfrm>
          <a:prstGeom prst="rect">
            <a:avLst/>
          </a:prstGeom>
          <a:noFill/>
        </p:spPr>
        <p:txBody>
          <a:bodyPr vert="vert270" wrap="square" rtlCol="0">
            <a:spAutoFit/>
          </a:bodyPr>
          <a:lstStyle/>
          <a:p>
            <a:pPr algn="ctr"/>
            <a:r>
              <a:rPr lang="en-US" b="1" dirty="0" smtClean="0"/>
              <a:t>Market Cap (</a:t>
            </a:r>
            <a:r>
              <a:rPr lang="en-US" b="1" dirty="0" err="1" smtClean="0"/>
              <a:t>Rs</a:t>
            </a:r>
            <a:r>
              <a:rPr lang="en-US" b="1" dirty="0" smtClean="0"/>
              <a:t> Cr)</a:t>
            </a:r>
            <a:endParaRPr lang="en-US" b="1" dirty="0"/>
          </a:p>
        </p:txBody>
      </p:sp>
      <p:sp>
        <p:nvSpPr>
          <p:cNvPr id="21" name="Rectangle 20"/>
          <p:cNvSpPr/>
          <p:nvPr/>
        </p:nvSpPr>
        <p:spPr>
          <a:xfrm>
            <a:off x="5989855" y="1212344"/>
            <a:ext cx="508561" cy="255826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1047118" y="3735161"/>
            <a:ext cx="508561" cy="4571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flipV="1">
            <a:off x="2350225" y="3613619"/>
            <a:ext cx="508561" cy="16092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flipV="1">
            <a:off x="3542031" y="3323044"/>
            <a:ext cx="508561" cy="44011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flipV="1">
            <a:off x="4716407" y="2807627"/>
            <a:ext cx="508561" cy="954118"/>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p:nvPr/>
        </p:nvCxnSpPr>
        <p:spPr>
          <a:xfrm flipV="1">
            <a:off x="1222630" y="1290310"/>
            <a:ext cx="4685456" cy="203273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057392" y="3421289"/>
            <a:ext cx="617301" cy="369332"/>
          </a:xfrm>
          <a:prstGeom prst="rect">
            <a:avLst/>
          </a:prstGeom>
          <a:noFill/>
        </p:spPr>
        <p:txBody>
          <a:bodyPr wrap="square" rtlCol="0">
            <a:spAutoFit/>
          </a:bodyPr>
          <a:lstStyle/>
          <a:p>
            <a:r>
              <a:rPr lang="en-US" dirty="0" smtClean="0"/>
              <a:t>874</a:t>
            </a:r>
            <a:endParaRPr lang="en-US" dirty="0"/>
          </a:p>
        </p:txBody>
      </p:sp>
      <p:sp>
        <p:nvSpPr>
          <p:cNvPr id="31" name="TextBox 30"/>
          <p:cNvSpPr txBox="1"/>
          <p:nvPr/>
        </p:nvSpPr>
        <p:spPr>
          <a:xfrm>
            <a:off x="2253480" y="3275741"/>
            <a:ext cx="713198" cy="369332"/>
          </a:xfrm>
          <a:prstGeom prst="rect">
            <a:avLst/>
          </a:prstGeom>
          <a:noFill/>
        </p:spPr>
        <p:txBody>
          <a:bodyPr wrap="square" rtlCol="0">
            <a:spAutoFit/>
          </a:bodyPr>
          <a:lstStyle/>
          <a:p>
            <a:r>
              <a:rPr lang="en-US" dirty="0" smtClean="0"/>
              <a:t>3,898</a:t>
            </a:r>
            <a:endParaRPr lang="en-US" dirty="0"/>
          </a:p>
        </p:txBody>
      </p:sp>
      <p:sp>
        <p:nvSpPr>
          <p:cNvPr id="32" name="TextBox 31"/>
          <p:cNvSpPr txBox="1"/>
          <p:nvPr/>
        </p:nvSpPr>
        <p:spPr>
          <a:xfrm>
            <a:off x="3371651" y="2986357"/>
            <a:ext cx="820773" cy="369332"/>
          </a:xfrm>
          <a:prstGeom prst="rect">
            <a:avLst/>
          </a:prstGeom>
          <a:noFill/>
        </p:spPr>
        <p:txBody>
          <a:bodyPr wrap="square" rtlCol="0">
            <a:spAutoFit/>
          </a:bodyPr>
          <a:lstStyle/>
          <a:p>
            <a:r>
              <a:rPr lang="en-US" dirty="0" smtClean="0"/>
              <a:t>10,194</a:t>
            </a:r>
            <a:endParaRPr lang="en-US" dirty="0"/>
          </a:p>
        </p:txBody>
      </p:sp>
      <p:sp>
        <p:nvSpPr>
          <p:cNvPr id="33" name="TextBox 32"/>
          <p:cNvSpPr txBox="1"/>
          <p:nvPr/>
        </p:nvSpPr>
        <p:spPr>
          <a:xfrm>
            <a:off x="4611670" y="2428554"/>
            <a:ext cx="820773" cy="369332"/>
          </a:xfrm>
          <a:prstGeom prst="rect">
            <a:avLst/>
          </a:prstGeom>
          <a:noFill/>
        </p:spPr>
        <p:txBody>
          <a:bodyPr wrap="square" rtlCol="0">
            <a:spAutoFit/>
          </a:bodyPr>
          <a:lstStyle/>
          <a:p>
            <a:r>
              <a:rPr lang="en-US" dirty="0" smtClean="0"/>
              <a:t>20,259</a:t>
            </a:r>
            <a:endParaRPr lang="en-US" dirty="0"/>
          </a:p>
        </p:txBody>
      </p:sp>
      <p:sp>
        <p:nvSpPr>
          <p:cNvPr id="35" name="TextBox 34"/>
          <p:cNvSpPr txBox="1"/>
          <p:nvPr/>
        </p:nvSpPr>
        <p:spPr>
          <a:xfrm>
            <a:off x="5854952" y="842185"/>
            <a:ext cx="820773" cy="369332"/>
          </a:xfrm>
          <a:prstGeom prst="rect">
            <a:avLst/>
          </a:prstGeom>
          <a:noFill/>
        </p:spPr>
        <p:txBody>
          <a:bodyPr wrap="square" rtlCol="0">
            <a:spAutoFit/>
          </a:bodyPr>
          <a:lstStyle/>
          <a:p>
            <a:r>
              <a:rPr lang="en-US" dirty="0" smtClean="0"/>
              <a:t>50,300</a:t>
            </a:r>
            <a:endParaRPr lang="en-US" dirty="0"/>
          </a:p>
        </p:txBody>
      </p:sp>
      <p:sp>
        <p:nvSpPr>
          <p:cNvPr id="36" name="TextBox 35"/>
          <p:cNvSpPr txBox="1"/>
          <p:nvPr/>
        </p:nvSpPr>
        <p:spPr>
          <a:xfrm rot="20115570">
            <a:off x="2664472" y="1697245"/>
            <a:ext cx="1980474" cy="400110"/>
          </a:xfrm>
          <a:prstGeom prst="rect">
            <a:avLst/>
          </a:prstGeom>
          <a:noFill/>
        </p:spPr>
        <p:txBody>
          <a:bodyPr wrap="square" rtlCol="0">
            <a:spAutoFit/>
          </a:bodyPr>
          <a:lstStyle/>
          <a:p>
            <a:r>
              <a:rPr lang="en-US" sz="2000" b="1" dirty="0" smtClean="0"/>
              <a:t>29% CAGR</a:t>
            </a:r>
            <a:endParaRPr lang="en-US" sz="2000" b="1" dirty="0"/>
          </a:p>
        </p:txBody>
      </p:sp>
      <p:sp>
        <p:nvSpPr>
          <p:cNvPr id="49" name="Rectangle 48"/>
          <p:cNvSpPr/>
          <p:nvPr/>
        </p:nvSpPr>
        <p:spPr>
          <a:xfrm>
            <a:off x="122729" y="4538493"/>
            <a:ext cx="9868882" cy="1644308"/>
          </a:xfrm>
          <a:prstGeom prst="rect">
            <a:avLst/>
          </a:prstGeom>
          <a:solidFill>
            <a:schemeClr val="accent1">
              <a:lumMod val="20000"/>
              <a:lumOff val="80000"/>
            </a:schemeClr>
          </a:solidFill>
          <a:ln w="2857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84232" y="4786356"/>
            <a:ext cx="9772910" cy="2031325"/>
          </a:xfrm>
          <a:prstGeom prst="rect">
            <a:avLst/>
          </a:prstGeom>
          <a:noFill/>
        </p:spPr>
        <p:txBody>
          <a:bodyPr wrap="square" rtlCol="0">
            <a:spAutoFit/>
          </a:bodyPr>
          <a:lstStyle/>
          <a:p>
            <a:r>
              <a:rPr lang="en-US" b="1" dirty="0" smtClean="0"/>
              <a:t>- Doubling of market cap every 3 years.</a:t>
            </a:r>
          </a:p>
          <a:p>
            <a:r>
              <a:rPr lang="en-US" b="1" dirty="0" smtClean="0"/>
              <a:t>- 24% CAGR in market cap in USD. </a:t>
            </a:r>
            <a:endParaRPr lang="en-US" dirty="0"/>
          </a:p>
          <a:p>
            <a:r>
              <a:rPr lang="en-US" dirty="0"/>
              <a:t>- Consistent annual dividend payout. </a:t>
            </a:r>
            <a:r>
              <a:rPr lang="en-US" dirty="0" err="1"/>
              <a:t>Rs</a:t>
            </a:r>
            <a:r>
              <a:rPr lang="en-US" dirty="0"/>
              <a:t> 801 Cr (28% of operating PAT) paid out as dividend since IPO</a:t>
            </a:r>
          </a:p>
          <a:p>
            <a:r>
              <a:rPr lang="en-US" b="1" dirty="0" smtClean="0"/>
              <a:t>- </a:t>
            </a:r>
            <a:r>
              <a:rPr lang="en-US" dirty="0" smtClean="0"/>
              <a:t>Total fund raise since inception </a:t>
            </a:r>
            <a:r>
              <a:rPr lang="en-US" dirty="0" err="1" smtClean="0"/>
              <a:t>Rs</a:t>
            </a:r>
            <a:r>
              <a:rPr lang="en-US" dirty="0" smtClean="0"/>
              <a:t> 2752 Cr</a:t>
            </a:r>
          </a:p>
          <a:p>
            <a:endParaRPr lang="en-US" dirty="0" smtClean="0"/>
          </a:p>
          <a:p>
            <a:r>
              <a:rPr lang="en-US" b="1" i="1" dirty="0" smtClean="0"/>
              <a:t>* EPS </a:t>
            </a:r>
            <a:r>
              <a:rPr lang="en-US" b="1" i="1" dirty="0"/>
              <a:t>for FY23 projected basis extrapolation of </a:t>
            </a:r>
            <a:r>
              <a:rPr lang="en-US" b="1" i="1" dirty="0" smtClean="0"/>
              <a:t>average EPS for the first 9 months.</a:t>
            </a:r>
          </a:p>
          <a:p>
            <a:r>
              <a:rPr lang="en-US" b="1" i="1" dirty="0" smtClean="0"/>
              <a:t>** EPS before exceptional items</a:t>
            </a:r>
            <a:endParaRPr lang="en-US" b="1" dirty="0" smtClean="0"/>
          </a:p>
        </p:txBody>
      </p:sp>
      <p:cxnSp>
        <p:nvCxnSpPr>
          <p:cNvPr id="10" name="Straight Arrow Connector 9"/>
          <p:cNvCxnSpPr>
            <a:stCxn id="30" idx="3"/>
          </p:cNvCxnSpPr>
          <p:nvPr/>
        </p:nvCxnSpPr>
        <p:spPr>
          <a:xfrm flipV="1">
            <a:off x="1674693" y="3594106"/>
            <a:ext cx="614735" cy="11849"/>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652012" y="3301632"/>
            <a:ext cx="894388" cy="584775"/>
          </a:xfrm>
          <a:prstGeom prst="rect">
            <a:avLst/>
          </a:prstGeom>
          <a:noFill/>
        </p:spPr>
        <p:txBody>
          <a:bodyPr wrap="square" rtlCol="0">
            <a:spAutoFit/>
          </a:bodyPr>
          <a:lstStyle/>
          <a:p>
            <a:r>
              <a:rPr lang="en-US" sz="1600" dirty="0" smtClean="0"/>
              <a:t>45% CAGR</a:t>
            </a:r>
            <a:endParaRPr lang="en-US" sz="1600" dirty="0"/>
          </a:p>
        </p:txBody>
      </p:sp>
      <p:sp>
        <p:nvSpPr>
          <p:cNvPr id="37" name="TextBox 36"/>
          <p:cNvSpPr txBox="1"/>
          <p:nvPr/>
        </p:nvSpPr>
        <p:spPr>
          <a:xfrm>
            <a:off x="2848949" y="3301628"/>
            <a:ext cx="827925" cy="584775"/>
          </a:xfrm>
          <a:prstGeom prst="rect">
            <a:avLst/>
          </a:prstGeom>
          <a:noFill/>
        </p:spPr>
        <p:txBody>
          <a:bodyPr wrap="square" rtlCol="0">
            <a:spAutoFit/>
          </a:bodyPr>
          <a:lstStyle/>
          <a:p>
            <a:r>
              <a:rPr lang="en-US" sz="1600" dirty="0" smtClean="0"/>
              <a:t>27% CAGR</a:t>
            </a:r>
            <a:endParaRPr lang="en-US" sz="1600" dirty="0"/>
          </a:p>
        </p:txBody>
      </p:sp>
      <p:sp>
        <p:nvSpPr>
          <p:cNvPr id="38" name="TextBox 37"/>
          <p:cNvSpPr txBox="1"/>
          <p:nvPr/>
        </p:nvSpPr>
        <p:spPr>
          <a:xfrm>
            <a:off x="4041214" y="3288426"/>
            <a:ext cx="919779" cy="584775"/>
          </a:xfrm>
          <a:prstGeom prst="rect">
            <a:avLst/>
          </a:prstGeom>
          <a:noFill/>
        </p:spPr>
        <p:txBody>
          <a:bodyPr wrap="square" rtlCol="0">
            <a:spAutoFit/>
          </a:bodyPr>
          <a:lstStyle/>
          <a:p>
            <a:r>
              <a:rPr lang="en-US" sz="1600" dirty="0" smtClean="0"/>
              <a:t>19% CAGR</a:t>
            </a:r>
            <a:endParaRPr lang="en-US" sz="1600" dirty="0"/>
          </a:p>
        </p:txBody>
      </p:sp>
      <p:sp>
        <p:nvSpPr>
          <p:cNvPr id="39" name="TextBox 38"/>
          <p:cNvSpPr txBox="1"/>
          <p:nvPr/>
        </p:nvSpPr>
        <p:spPr>
          <a:xfrm>
            <a:off x="5304292" y="3276805"/>
            <a:ext cx="834783" cy="584775"/>
          </a:xfrm>
          <a:prstGeom prst="rect">
            <a:avLst/>
          </a:prstGeom>
          <a:noFill/>
        </p:spPr>
        <p:txBody>
          <a:bodyPr wrap="square" rtlCol="0">
            <a:spAutoFit/>
          </a:bodyPr>
          <a:lstStyle/>
          <a:p>
            <a:r>
              <a:rPr lang="en-US" sz="1600" dirty="0" smtClean="0"/>
              <a:t>26% CAGR</a:t>
            </a:r>
            <a:endParaRPr lang="en-US" sz="1600" dirty="0"/>
          </a:p>
        </p:txBody>
      </p:sp>
      <p:cxnSp>
        <p:nvCxnSpPr>
          <p:cNvPr id="40" name="Straight Arrow Connector 39"/>
          <p:cNvCxnSpPr/>
          <p:nvPr/>
        </p:nvCxnSpPr>
        <p:spPr>
          <a:xfrm>
            <a:off x="2887042" y="3605955"/>
            <a:ext cx="61061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flipV="1">
            <a:off x="4085825" y="3594106"/>
            <a:ext cx="596205" cy="1054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5280664" y="3582843"/>
            <a:ext cx="650319" cy="783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7202025" y="3750072"/>
            <a:ext cx="4253663" cy="45347"/>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7376848" y="2640466"/>
            <a:ext cx="369322" cy="1128376"/>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8006812" y="2367895"/>
            <a:ext cx="376361" cy="140697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8674891" y="2295976"/>
            <a:ext cx="425215" cy="148305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9337498" y="2640466"/>
            <a:ext cx="436390" cy="111639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10029106" y="1721563"/>
            <a:ext cx="440827" cy="2041321"/>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10707465" y="1472096"/>
            <a:ext cx="513906" cy="2294953"/>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p:cNvSpPr txBox="1"/>
          <p:nvPr/>
        </p:nvSpPr>
        <p:spPr>
          <a:xfrm>
            <a:off x="7202188" y="3850251"/>
            <a:ext cx="667820" cy="369332"/>
          </a:xfrm>
          <a:prstGeom prst="rect">
            <a:avLst/>
          </a:prstGeom>
          <a:noFill/>
        </p:spPr>
        <p:txBody>
          <a:bodyPr wrap="square" rtlCol="0">
            <a:spAutoFit/>
          </a:bodyPr>
          <a:lstStyle/>
          <a:p>
            <a:r>
              <a:rPr lang="en-US" dirty="0" smtClean="0"/>
              <a:t>FY18</a:t>
            </a:r>
            <a:endParaRPr lang="en-US" dirty="0"/>
          </a:p>
        </p:txBody>
      </p:sp>
      <p:sp>
        <p:nvSpPr>
          <p:cNvPr id="62" name="TextBox 61"/>
          <p:cNvSpPr txBox="1"/>
          <p:nvPr/>
        </p:nvSpPr>
        <p:spPr>
          <a:xfrm>
            <a:off x="7919668" y="3869088"/>
            <a:ext cx="667820" cy="369332"/>
          </a:xfrm>
          <a:prstGeom prst="rect">
            <a:avLst/>
          </a:prstGeom>
          <a:noFill/>
        </p:spPr>
        <p:txBody>
          <a:bodyPr wrap="square" rtlCol="0">
            <a:spAutoFit/>
          </a:bodyPr>
          <a:lstStyle/>
          <a:p>
            <a:r>
              <a:rPr lang="en-US" dirty="0" smtClean="0"/>
              <a:t>FY19</a:t>
            </a:r>
            <a:endParaRPr lang="en-US" dirty="0"/>
          </a:p>
        </p:txBody>
      </p:sp>
      <p:sp>
        <p:nvSpPr>
          <p:cNvPr id="63" name="TextBox 62"/>
          <p:cNvSpPr txBox="1"/>
          <p:nvPr/>
        </p:nvSpPr>
        <p:spPr>
          <a:xfrm>
            <a:off x="8688508" y="3887925"/>
            <a:ext cx="667820" cy="369332"/>
          </a:xfrm>
          <a:prstGeom prst="rect">
            <a:avLst/>
          </a:prstGeom>
          <a:noFill/>
        </p:spPr>
        <p:txBody>
          <a:bodyPr wrap="square" rtlCol="0">
            <a:spAutoFit/>
          </a:bodyPr>
          <a:lstStyle/>
          <a:p>
            <a:r>
              <a:rPr lang="en-US" dirty="0" smtClean="0"/>
              <a:t>FY20</a:t>
            </a:r>
            <a:endParaRPr lang="en-US" dirty="0"/>
          </a:p>
        </p:txBody>
      </p:sp>
      <p:sp>
        <p:nvSpPr>
          <p:cNvPr id="64" name="TextBox 63"/>
          <p:cNvSpPr txBox="1"/>
          <p:nvPr/>
        </p:nvSpPr>
        <p:spPr>
          <a:xfrm>
            <a:off x="9323791" y="3865666"/>
            <a:ext cx="667820" cy="369332"/>
          </a:xfrm>
          <a:prstGeom prst="rect">
            <a:avLst/>
          </a:prstGeom>
          <a:noFill/>
        </p:spPr>
        <p:txBody>
          <a:bodyPr wrap="square" rtlCol="0">
            <a:spAutoFit/>
          </a:bodyPr>
          <a:lstStyle/>
          <a:p>
            <a:r>
              <a:rPr lang="en-US" dirty="0" smtClean="0"/>
              <a:t>FY21</a:t>
            </a:r>
            <a:endParaRPr lang="en-US" dirty="0"/>
          </a:p>
        </p:txBody>
      </p:sp>
      <p:sp>
        <p:nvSpPr>
          <p:cNvPr id="65" name="TextBox 64"/>
          <p:cNvSpPr txBox="1"/>
          <p:nvPr/>
        </p:nvSpPr>
        <p:spPr>
          <a:xfrm>
            <a:off x="10000170" y="3874229"/>
            <a:ext cx="667820" cy="369332"/>
          </a:xfrm>
          <a:prstGeom prst="rect">
            <a:avLst/>
          </a:prstGeom>
          <a:noFill/>
        </p:spPr>
        <p:txBody>
          <a:bodyPr wrap="square" rtlCol="0">
            <a:spAutoFit/>
          </a:bodyPr>
          <a:lstStyle/>
          <a:p>
            <a:r>
              <a:rPr lang="en-US" dirty="0" smtClean="0"/>
              <a:t>FY22</a:t>
            </a:r>
            <a:endParaRPr lang="en-US" dirty="0"/>
          </a:p>
        </p:txBody>
      </p:sp>
      <p:sp>
        <p:nvSpPr>
          <p:cNvPr id="66" name="TextBox 65"/>
          <p:cNvSpPr txBox="1"/>
          <p:nvPr/>
        </p:nvSpPr>
        <p:spPr>
          <a:xfrm>
            <a:off x="10697098" y="3872518"/>
            <a:ext cx="667820" cy="369332"/>
          </a:xfrm>
          <a:prstGeom prst="rect">
            <a:avLst/>
          </a:prstGeom>
          <a:noFill/>
        </p:spPr>
        <p:txBody>
          <a:bodyPr wrap="square" rtlCol="0">
            <a:spAutoFit/>
          </a:bodyPr>
          <a:lstStyle/>
          <a:p>
            <a:r>
              <a:rPr lang="en-US" dirty="0" smtClean="0"/>
              <a:t>FY23</a:t>
            </a:r>
            <a:endParaRPr lang="en-US" dirty="0"/>
          </a:p>
        </p:txBody>
      </p:sp>
      <p:cxnSp>
        <p:nvCxnSpPr>
          <p:cNvPr id="67" name="Straight Arrow Connector 66"/>
          <p:cNvCxnSpPr>
            <a:stCxn id="70" idx="0"/>
          </p:cNvCxnSpPr>
          <p:nvPr/>
        </p:nvCxnSpPr>
        <p:spPr>
          <a:xfrm flipV="1">
            <a:off x="7628461" y="802343"/>
            <a:ext cx="2934131" cy="152207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rot="19895757">
            <a:off x="8533055" y="1065280"/>
            <a:ext cx="1335641" cy="400110"/>
          </a:xfrm>
          <a:prstGeom prst="rect">
            <a:avLst/>
          </a:prstGeom>
          <a:noFill/>
        </p:spPr>
        <p:txBody>
          <a:bodyPr wrap="square" rtlCol="0">
            <a:spAutoFit/>
          </a:bodyPr>
          <a:lstStyle/>
          <a:p>
            <a:r>
              <a:rPr lang="en-US" sz="2000" b="1" dirty="0" smtClean="0"/>
              <a:t>18% CAGR</a:t>
            </a:r>
            <a:endParaRPr lang="en-US" sz="2000" b="1" dirty="0"/>
          </a:p>
        </p:txBody>
      </p:sp>
      <p:sp>
        <p:nvSpPr>
          <p:cNvPr id="69" name="TextBox 68"/>
          <p:cNvSpPr txBox="1"/>
          <p:nvPr/>
        </p:nvSpPr>
        <p:spPr>
          <a:xfrm>
            <a:off x="7376848" y="461229"/>
            <a:ext cx="3776165" cy="369332"/>
          </a:xfrm>
          <a:prstGeom prst="rect">
            <a:avLst/>
          </a:prstGeom>
          <a:noFill/>
        </p:spPr>
        <p:txBody>
          <a:bodyPr wrap="square" rtlCol="0">
            <a:spAutoFit/>
          </a:bodyPr>
          <a:lstStyle/>
          <a:p>
            <a:r>
              <a:rPr lang="en-US" b="1" dirty="0" smtClean="0"/>
              <a:t>EPS**  (</a:t>
            </a:r>
            <a:r>
              <a:rPr lang="en-US" b="1" dirty="0" err="1" smtClean="0"/>
              <a:t>Rs</a:t>
            </a:r>
            <a:r>
              <a:rPr lang="en-US" b="1" dirty="0"/>
              <a:t>)</a:t>
            </a:r>
          </a:p>
        </p:txBody>
      </p:sp>
      <p:sp>
        <p:nvSpPr>
          <p:cNvPr id="70" name="TextBox 69"/>
          <p:cNvSpPr txBox="1"/>
          <p:nvPr/>
        </p:nvSpPr>
        <p:spPr>
          <a:xfrm>
            <a:off x="7402429" y="2324418"/>
            <a:ext cx="452064" cy="369332"/>
          </a:xfrm>
          <a:prstGeom prst="rect">
            <a:avLst/>
          </a:prstGeom>
          <a:noFill/>
        </p:spPr>
        <p:txBody>
          <a:bodyPr wrap="square" rtlCol="0">
            <a:spAutoFit/>
          </a:bodyPr>
          <a:lstStyle/>
          <a:p>
            <a:r>
              <a:rPr lang="en-US" dirty="0" smtClean="0"/>
              <a:t>22</a:t>
            </a:r>
            <a:endParaRPr lang="en-US" dirty="0"/>
          </a:p>
        </p:txBody>
      </p:sp>
      <p:sp>
        <p:nvSpPr>
          <p:cNvPr id="71" name="TextBox 70"/>
          <p:cNvSpPr txBox="1"/>
          <p:nvPr/>
        </p:nvSpPr>
        <p:spPr>
          <a:xfrm>
            <a:off x="8048253" y="2044728"/>
            <a:ext cx="452064" cy="369332"/>
          </a:xfrm>
          <a:prstGeom prst="rect">
            <a:avLst/>
          </a:prstGeom>
          <a:noFill/>
        </p:spPr>
        <p:txBody>
          <a:bodyPr wrap="square" rtlCol="0">
            <a:spAutoFit/>
          </a:bodyPr>
          <a:lstStyle/>
          <a:p>
            <a:r>
              <a:rPr lang="en-US" dirty="0" smtClean="0"/>
              <a:t>26</a:t>
            </a:r>
            <a:endParaRPr lang="en-US" dirty="0"/>
          </a:p>
        </p:txBody>
      </p:sp>
      <p:sp>
        <p:nvSpPr>
          <p:cNvPr id="72" name="TextBox 71"/>
          <p:cNvSpPr txBox="1"/>
          <p:nvPr/>
        </p:nvSpPr>
        <p:spPr>
          <a:xfrm>
            <a:off x="8737708" y="1978034"/>
            <a:ext cx="452064" cy="369332"/>
          </a:xfrm>
          <a:prstGeom prst="rect">
            <a:avLst/>
          </a:prstGeom>
          <a:noFill/>
        </p:spPr>
        <p:txBody>
          <a:bodyPr wrap="square" rtlCol="0">
            <a:spAutoFit/>
          </a:bodyPr>
          <a:lstStyle/>
          <a:p>
            <a:r>
              <a:rPr lang="en-US" dirty="0" smtClean="0"/>
              <a:t>27</a:t>
            </a:r>
            <a:endParaRPr lang="en-US" dirty="0"/>
          </a:p>
        </p:txBody>
      </p:sp>
      <p:sp>
        <p:nvSpPr>
          <p:cNvPr id="73" name="TextBox 72"/>
          <p:cNvSpPr txBox="1"/>
          <p:nvPr/>
        </p:nvSpPr>
        <p:spPr>
          <a:xfrm>
            <a:off x="9373323" y="2305072"/>
            <a:ext cx="452064" cy="369332"/>
          </a:xfrm>
          <a:prstGeom prst="rect">
            <a:avLst/>
          </a:prstGeom>
          <a:noFill/>
        </p:spPr>
        <p:txBody>
          <a:bodyPr wrap="square" rtlCol="0">
            <a:spAutoFit/>
          </a:bodyPr>
          <a:lstStyle/>
          <a:p>
            <a:r>
              <a:rPr lang="en-US" dirty="0" smtClean="0"/>
              <a:t>22</a:t>
            </a:r>
            <a:endParaRPr lang="en-US" dirty="0"/>
          </a:p>
        </p:txBody>
      </p:sp>
      <p:sp>
        <p:nvSpPr>
          <p:cNvPr id="74" name="TextBox 73"/>
          <p:cNvSpPr txBox="1"/>
          <p:nvPr/>
        </p:nvSpPr>
        <p:spPr>
          <a:xfrm>
            <a:off x="10027334" y="1394617"/>
            <a:ext cx="452064" cy="369332"/>
          </a:xfrm>
          <a:prstGeom prst="rect">
            <a:avLst/>
          </a:prstGeom>
          <a:noFill/>
        </p:spPr>
        <p:txBody>
          <a:bodyPr wrap="square" rtlCol="0">
            <a:spAutoFit/>
          </a:bodyPr>
          <a:lstStyle/>
          <a:p>
            <a:r>
              <a:rPr lang="en-US" dirty="0" smtClean="0"/>
              <a:t>36</a:t>
            </a:r>
            <a:endParaRPr lang="en-US" dirty="0"/>
          </a:p>
        </p:txBody>
      </p:sp>
      <p:sp>
        <p:nvSpPr>
          <p:cNvPr id="75" name="TextBox 74"/>
          <p:cNvSpPr txBox="1"/>
          <p:nvPr/>
        </p:nvSpPr>
        <p:spPr>
          <a:xfrm>
            <a:off x="10754302" y="469978"/>
            <a:ext cx="672549" cy="369332"/>
          </a:xfrm>
          <a:prstGeom prst="rect">
            <a:avLst/>
          </a:prstGeom>
          <a:noFill/>
        </p:spPr>
        <p:txBody>
          <a:bodyPr wrap="square" rtlCol="0">
            <a:spAutoFit/>
          </a:bodyPr>
          <a:lstStyle/>
          <a:p>
            <a:r>
              <a:rPr lang="en-US" dirty="0" smtClean="0"/>
              <a:t>52*</a:t>
            </a:r>
            <a:endParaRPr lang="en-US" dirty="0"/>
          </a:p>
        </p:txBody>
      </p:sp>
      <p:sp>
        <p:nvSpPr>
          <p:cNvPr id="77" name="Rectangle 76"/>
          <p:cNvSpPr/>
          <p:nvPr/>
        </p:nvSpPr>
        <p:spPr>
          <a:xfrm>
            <a:off x="10706139" y="788960"/>
            <a:ext cx="515232" cy="68313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ight Brace 1"/>
          <p:cNvSpPr/>
          <p:nvPr/>
        </p:nvSpPr>
        <p:spPr>
          <a:xfrm>
            <a:off x="11364918" y="1472096"/>
            <a:ext cx="45719" cy="217297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TextBox 2"/>
          <p:cNvSpPr txBox="1"/>
          <p:nvPr/>
        </p:nvSpPr>
        <p:spPr>
          <a:xfrm>
            <a:off x="11472706" y="2245232"/>
            <a:ext cx="719293" cy="461665"/>
          </a:xfrm>
          <a:prstGeom prst="rect">
            <a:avLst/>
          </a:prstGeom>
          <a:noFill/>
        </p:spPr>
        <p:txBody>
          <a:bodyPr wrap="square" rtlCol="0">
            <a:spAutoFit/>
          </a:bodyPr>
          <a:lstStyle/>
          <a:p>
            <a:r>
              <a:rPr lang="en-US" sz="1200" b="1" dirty="0" err="1" smtClean="0"/>
              <a:t>Rs</a:t>
            </a:r>
            <a:r>
              <a:rPr lang="en-US" sz="1200" b="1" dirty="0" smtClean="0"/>
              <a:t> 39, YTD Q3.</a:t>
            </a:r>
            <a:endParaRPr lang="en-US" sz="1200" b="1" dirty="0"/>
          </a:p>
        </p:txBody>
      </p:sp>
      <p:sp>
        <p:nvSpPr>
          <p:cNvPr id="78" name="TextBox 77"/>
          <p:cNvSpPr txBox="1"/>
          <p:nvPr/>
        </p:nvSpPr>
        <p:spPr>
          <a:xfrm>
            <a:off x="11178282" y="796018"/>
            <a:ext cx="1065088" cy="646331"/>
          </a:xfrm>
          <a:prstGeom prst="rect">
            <a:avLst/>
          </a:prstGeom>
          <a:noFill/>
        </p:spPr>
        <p:txBody>
          <a:bodyPr wrap="square" rtlCol="0">
            <a:spAutoFit/>
          </a:bodyPr>
          <a:lstStyle/>
          <a:p>
            <a:r>
              <a:rPr lang="en-US" sz="1200" b="1" dirty="0" smtClean="0"/>
              <a:t>*</a:t>
            </a:r>
            <a:r>
              <a:rPr lang="en-US" sz="1200" b="1" dirty="0" err="1" smtClean="0"/>
              <a:t>Rs</a:t>
            </a:r>
            <a:r>
              <a:rPr lang="en-US" sz="1200" b="1" dirty="0" smtClean="0"/>
              <a:t> 13, Extrapolated Q4.</a:t>
            </a:r>
            <a:endParaRPr lang="en-US" sz="1200" b="1" dirty="0"/>
          </a:p>
        </p:txBody>
      </p:sp>
    </p:spTree>
    <p:extLst>
      <p:ext uri="{BB962C8B-B14F-4D97-AF65-F5344CB8AC3E}">
        <p14:creationId xmlns:p14="http://schemas.microsoft.com/office/powerpoint/2010/main" val="297048225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nyAEXIIjs0u7KAXh9dQ6.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555D2B5849A744A4B7A88813E7EE1E" ma:contentTypeVersion="12" ma:contentTypeDescription="Create a new document." ma:contentTypeScope="" ma:versionID="18f4074cbb1ff973a26d1bc24a18b3af">
  <xsd:schema xmlns:xsd="http://www.w3.org/2001/XMLSchema" xmlns:xs="http://www.w3.org/2001/XMLSchema" xmlns:p="http://schemas.microsoft.com/office/2006/metadata/properties" xmlns:ns3="f775ec1b-fbd6-4716-a6f5-37a6f7f068ae" xmlns:ns4="46a70287-2684-4072-afb3-3b438012c30e" targetNamespace="http://schemas.microsoft.com/office/2006/metadata/properties" ma:root="true" ma:fieldsID="4a971124f4c385421f0605b7901dd3dc" ns3:_="" ns4:_="">
    <xsd:import namespace="f775ec1b-fbd6-4716-a6f5-37a6f7f068ae"/>
    <xsd:import namespace="46a70287-2684-4072-afb3-3b438012c30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775ec1b-fbd6-4716-a6f5-37a6f7f068a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a70287-2684-4072-afb3-3b438012c30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607699D-8C4F-4020-83E5-45D26C21CD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775ec1b-fbd6-4716-a6f5-37a6f7f068ae"/>
    <ds:schemaRef ds:uri="46a70287-2684-4072-afb3-3b438012c3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1F98387-0169-49DB-8D60-7DFB9C003EE4}">
  <ds:schemaRefs>
    <ds:schemaRef ds:uri="http://schemas.microsoft.com/sharepoint/v3/contenttype/forms"/>
  </ds:schemaRefs>
</ds:datastoreItem>
</file>

<file path=customXml/itemProps3.xml><?xml version="1.0" encoding="utf-8"?>
<ds:datastoreItem xmlns:ds="http://schemas.openxmlformats.org/officeDocument/2006/customXml" ds:itemID="{B2E482E4-3E58-4744-8DE1-4DA0AF5B33E5}">
  <ds:schemaRefs>
    <ds:schemaRef ds:uri="http://purl.org/dc/dcmitype/"/>
    <ds:schemaRef ds:uri="http://schemas.microsoft.com/office/2006/documentManagement/types"/>
    <ds:schemaRef ds:uri="http://schemas.microsoft.com/office/infopath/2007/PartnerControls"/>
    <ds:schemaRef ds:uri="http://www.w3.org/XML/1998/namespace"/>
    <ds:schemaRef ds:uri="http://purl.org/dc/terms/"/>
    <ds:schemaRef ds:uri="http://schemas.microsoft.com/office/2006/metadata/properties"/>
    <ds:schemaRef ds:uri="f775ec1b-fbd6-4716-a6f5-37a6f7f068ae"/>
    <ds:schemaRef ds:uri="http://schemas.openxmlformats.org/package/2006/metadata/core-properties"/>
    <ds:schemaRef ds:uri="46a70287-2684-4072-afb3-3b438012c30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23311</TotalTime>
  <Words>3555</Words>
  <Application>Microsoft Office PowerPoint</Application>
  <PresentationFormat>Widescreen</PresentationFormat>
  <Paragraphs>493</Paragraphs>
  <Slides>31</Slides>
  <Notes>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7" baseType="lpstr">
      <vt:lpstr>Arial</vt:lpstr>
      <vt:lpstr>Calibri</vt:lpstr>
      <vt:lpstr>Calibri Light</vt:lpstr>
      <vt:lpstr>Wingdings</vt:lpstr>
      <vt:lpstr>Office Theme</vt:lpstr>
      <vt:lpstr>Bitmap Image</vt:lpstr>
      <vt:lpstr>Info Edge (India) Limited India’s Premier Classified Internet Company </vt:lpstr>
      <vt:lpstr>Disclaimer</vt:lpstr>
      <vt:lpstr>PowerPoint Presentation</vt:lpstr>
      <vt:lpstr>PowerPoint Presentation</vt:lpstr>
      <vt:lpstr>PowerPoint Presentation</vt:lpstr>
      <vt:lpstr>PowerPoint Presentation</vt:lpstr>
      <vt:lpstr>Operating Business Org Chart</vt:lpstr>
      <vt:lpstr>Board of Directors</vt:lpstr>
      <vt:lpstr>PowerPoint Presentation</vt:lpstr>
      <vt:lpstr>Wheel of Value Creation</vt:lpstr>
      <vt:lpstr> Cash from the Recruitment business invested in 99acres &amp; Jeevansathi</vt:lpstr>
      <vt:lpstr>Cash Flows and Capital Allocation.</vt:lpstr>
      <vt:lpstr>PowerPoint Presentation</vt:lpstr>
      <vt:lpstr>PowerPoint Presentation</vt:lpstr>
      <vt:lpstr>PowerPoint Presentation</vt:lpstr>
      <vt:lpstr>What makes Naukri Moat deep and wide.</vt:lpstr>
      <vt:lpstr>PowerPoint Presentation</vt:lpstr>
      <vt:lpstr>PowerPoint Presentation</vt:lpstr>
      <vt:lpstr>PowerPoint Presentation</vt:lpstr>
      <vt:lpstr>Strong sales and distribution network</vt:lpstr>
      <vt:lpstr>A Strong Leadership Team</vt:lpstr>
      <vt:lpstr>PowerPoint Presentation</vt:lpstr>
      <vt:lpstr>PowerPoint Presentation</vt:lpstr>
      <vt:lpstr>PowerPoint Presentation</vt:lpstr>
      <vt:lpstr>PowerPoint Presentation</vt:lpstr>
      <vt:lpstr>Housing Affordability continues to be the best in 2.5 decades</vt:lpstr>
      <vt:lpstr>PowerPoint Presentation</vt:lpstr>
      <vt:lpstr>PowerPoint Presentation</vt:lpstr>
      <vt:lpstr>Financial Investments</vt:lpstr>
      <vt:lpstr>PowerPoint Presentation</vt:lpstr>
      <vt:lpstr>Investment Philosophy.</vt:lpstr>
    </vt:vector>
  </TitlesOfParts>
  <Company>Infoedge India Pvt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Vivek Aggarwal</dc:creator>
  <cp:lastModifiedBy>vivek aggarwal</cp:lastModifiedBy>
  <cp:revision>394</cp:revision>
  <cp:lastPrinted>2023-04-18T05:56:37Z</cp:lastPrinted>
  <dcterms:created xsi:type="dcterms:W3CDTF">2022-06-16T09:11:13Z</dcterms:created>
  <dcterms:modified xsi:type="dcterms:W3CDTF">2023-05-26T10:51:30Z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0x0101005C555D2B5849A744A4B7A88813E7EE1E</vt:lpwstr>
  </property>
</Properties>
</file>